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3C3_9E9FE1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3C6_58A77A1A.xml" ContentType="application/vnd.ms-powerpoint.comments+xml"/>
  <Override PartName="/ppt/notesSlides/notesSlide5.xml" ContentType="application/vnd.openxmlformats-officedocument.presentationml.notesSlide+xml"/>
  <Override PartName="/ppt/comments/modernComment_3C7_A8E74E3.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3C8_B5993DF2.xml" ContentType="application/vnd.ms-powerpoint.comments+xml"/>
  <Override PartName="/ppt/notesSlides/notesSlide8.xml" ContentType="application/vnd.openxmlformats-officedocument.presentationml.notesSlide+xml"/>
  <Override PartName="/ppt/comments/modernComment_3E5_71003C3D.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3CD_E18E24F2.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3D0_C1E632E6.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3D2_64CE9D9F.xml" ContentType="application/vnd.ms-powerpoint.comments+xml"/>
  <Override PartName="/ppt/notesSlides/notesSlide16.xml" ContentType="application/vnd.openxmlformats-officedocument.presentationml.notesSlide+xml"/>
  <Override PartName="/ppt/comments/modernComment_3D3_E0071539.xml" ContentType="application/vnd.ms-powerpoint.comments+xml"/>
  <Override PartName="/ppt/notesSlides/notesSlide17.xml" ContentType="application/vnd.openxmlformats-officedocument.presentationml.notesSlide+xml"/>
  <Override PartName="/ppt/comments/modernComment_3D4_15D54374.xml" ContentType="application/vnd.ms-powerpoint.comments+xml"/>
  <Override PartName="/ppt/notesSlides/notesSlide18.xml" ContentType="application/vnd.openxmlformats-officedocument.presentationml.notesSlide+xml"/>
  <Override PartName="/ppt/comments/modernComment_3D5_C6148460.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3DA_4B89E32C.xml" ContentType="application/vnd.ms-powerpoint.comments+xml"/>
  <Override PartName="/ppt/notesSlides/notesSlide24.xml" ContentType="application/vnd.openxmlformats-officedocument.presentationml.notesSlide+xml"/>
  <Override PartName="/ppt/comments/modernComment_3DB_8F49CB68.xml" ContentType="application/vnd.ms-powerpoint.comments+xml"/>
  <Override PartName="/ppt/notesSlides/notesSlide25.xml" ContentType="application/vnd.openxmlformats-officedocument.presentationml.notesSlide+xml"/>
  <Override PartName="/ppt/comments/modernComment_3DC_99498F4C.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3E2_F5C4AE3.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3CB_C1133032.xml" ContentType="application/vnd.ms-powerpoint.comments+xml"/>
  <Override PartName="/ppt/comments/modernComment_3E3_E76E33E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77" r:id="rId2"/>
  </p:sldMasterIdLst>
  <p:notesMasterIdLst>
    <p:notesMasterId r:id="rId40"/>
  </p:notesMasterIdLst>
  <p:sldIdLst>
    <p:sldId id="878" r:id="rId3"/>
    <p:sldId id="963" r:id="rId4"/>
    <p:sldId id="965" r:id="rId5"/>
    <p:sldId id="1001" r:id="rId6"/>
    <p:sldId id="966" r:id="rId7"/>
    <p:sldId id="967" r:id="rId8"/>
    <p:sldId id="969" r:id="rId9"/>
    <p:sldId id="968" r:id="rId10"/>
    <p:sldId id="997" r:id="rId11"/>
    <p:sldId id="972" r:id="rId12"/>
    <p:sldId id="973" r:id="rId13"/>
    <p:sldId id="974" r:id="rId14"/>
    <p:sldId id="975" r:id="rId15"/>
    <p:sldId id="976" r:id="rId16"/>
    <p:sldId id="977" r:id="rId17"/>
    <p:sldId id="978" r:id="rId18"/>
    <p:sldId id="979" r:id="rId19"/>
    <p:sldId id="980" r:id="rId20"/>
    <p:sldId id="981" r:id="rId21"/>
    <p:sldId id="982" r:id="rId22"/>
    <p:sldId id="983" r:id="rId23"/>
    <p:sldId id="984" r:id="rId24"/>
    <p:sldId id="998" r:id="rId25"/>
    <p:sldId id="986" r:id="rId26"/>
    <p:sldId id="987" r:id="rId27"/>
    <p:sldId id="988" r:id="rId28"/>
    <p:sldId id="989" r:id="rId29"/>
    <p:sldId id="999" r:id="rId30"/>
    <p:sldId id="1000" r:id="rId31"/>
    <p:sldId id="991" r:id="rId32"/>
    <p:sldId id="994" r:id="rId33"/>
    <p:sldId id="993" r:id="rId34"/>
    <p:sldId id="971" r:id="rId35"/>
    <p:sldId id="899" r:id="rId36"/>
    <p:sldId id="995" r:id="rId37"/>
    <p:sldId id="970" r:id="rId38"/>
    <p:sldId id="996" r:id="rId39"/>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0CF07B-6E39-BA96-E675-62BF1354A8D0}" name="Gomes de Siqueira,Alexandre" initials="GdS" userId="Gomes de Siqueira,Alexandre" providerId="None"/>
  <p188:author id="{A53C7C81-9C56-D4F7-74F3-F289CA3B6308}" name="Chancey, Kristen A." initials="CKA" userId="S::kchancey@ufl.edu::042b7c22-1c43-425b-8067-423f61b353a0" providerId="AD"/>
  <p188:author id="{3CBC8EC4-6475-F544-759E-DEC7E5FA23E3}" name="Martin,Joshua L" initials="ML" userId="S::joshua.martin@ufl.edu::25286dc8-54d3-41a1-9686-62cd670665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022"/>
    <a:srgbClr val="FFFFFF"/>
    <a:srgbClr val="F155DC"/>
    <a:srgbClr val="0073E6"/>
    <a:srgbClr val="EB0000"/>
    <a:srgbClr val="FF7300"/>
    <a:srgbClr val="00EB4B"/>
    <a:srgbClr val="1ABEFF"/>
    <a:srgbClr val="00F3D8"/>
    <a:srgbClr val="022C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0" autoAdjust="0"/>
    <p:restoredTop sz="86134" autoAdjust="0"/>
  </p:normalViewPr>
  <p:slideViewPr>
    <p:cSldViewPr snapToGrid="0" showGuides="1">
      <p:cViewPr varScale="1">
        <p:scale>
          <a:sx n="95" d="100"/>
          <a:sy n="95" d="100"/>
        </p:scale>
        <p:origin x="480" y="84"/>
      </p:cViewPr>
      <p:guideLst/>
    </p:cSldViewPr>
  </p:slideViewPr>
  <p:outlineViewPr>
    <p:cViewPr>
      <p:scale>
        <a:sx n="33" d="100"/>
        <a:sy n="33" d="100"/>
      </p:scale>
      <p:origin x="0" y="-1337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68" d="100"/>
          <a:sy n="168" d="100"/>
        </p:scale>
        <p:origin x="468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8/10/relationships/authors" Target="authors.xml"/><Relationship Id="rId20" Type="http://schemas.openxmlformats.org/officeDocument/2006/relationships/slide" Target="slides/slide18.xml"/><Relationship Id="rId41" Type="http://schemas.openxmlformats.org/officeDocument/2006/relationships/tags" Target="tags/tag1.xml"/></Relationships>
</file>

<file path=ppt/comments/modernComment_3C3_9E9FE13.xml><?xml version="1.0" encoding="utf-8"?>
<p188:cmLst xmlns:a="http://schemas.openxmlformats.org/drawingml/2006/main" xmlns:r="http://schemas.openxmlformats.org/officeDocument/2006/relationships" xmlns:p188="http://schemas.microsoft.com/office/powerpoint/2018/8/main">
  <p188:cm id="{2A345B6B-953D-4E16-8E18-6CFCE07EEDDB}" authorId="{3CBC8EC4-6475-F544-759E-DEC7E5FA23E3}" created="2022-09-06T19:00:22.397">
    <pc:sldMkLst xmlns:pc="http://schemas.microsoft.com/office/powerpoint/2013/main/command">
      <pc:docMk/>
      <pc:sldMk cId="166329875" sldId="963"/>
    </pc:sldMkLst>
    <p188:pos x="-374650" y="212725"/>
    <p188:txBody>
      <a:bodyPr/>
      <a:lstStyle/>
      <a:p>
        <a:r>
          <a:rPr lang="en-US"/>
          <a:t>https://www.gettyimages.com/detail/photo/abstract-technological-background-in-vibrant-colors-royalty-free-image/1308328981?adppopup=true</a:t>
        </a:r>
      </a:p>
    </p188:txBody>
  </p188:cm>
</p188:cmLst>
</file>

<file path=ppt/comments/modernComment_3C6_58A77A1A.xml><?xml version="1.0" encoding="utf-8"?>
<p188:cmLst xmlns:a="http://schemas.openxmlformats.org/drawingml/2006/main" xmlns:r="http://schemas.openxmlformats.org/officeDocument/2006/relationships" xmlns:p188="http://schemas.microsoft.com/office/powerpoint/2018/8/main">
  <p188:cm id="{AD63E2A5-8C63-4336-862C-CB4E5EFAC137}" authorId="{A53C7C81-9C56-D4F7-74F3-F289CA3B6308}" created="2022-09-20T12:26:57.755">
    <ac:txMkLst xmlns:ac="http://schemas.microsoft.com/office/drawing/2013/main/command">
      <pc:docMk xmlns:pc="http://schemas.microsoft.com/office/powerpoint/2013/main/command"/>
      <pc:sldMk xmlns:pc="http://schemas.microsoft.com/office/powerpoint/2013/main/command" cId="1487370778" sldId="966"/>
      <ac:spMk id="19" creationId="{B7D3CBAE-6C56-9312-EE77-E383FCD3679C}"/>
      <ac:txMk cp="42">
        <ac:context len="106" hash="1093625736"/>
      </ac:txMk>
    </ac:txMkLst>
    <p188:pos x="1893316" y="1060407"/>
    <p188:replyLst/>
    <p188:txBody>
      <a:bodyPr/>
      <a:lstStyle/>
      <a:p>
        <a:r>
          <a:rPr lang="en-US"/>
          <a:t>Unless this is being used as a title, don't capitalize the phrase "process state."</a:t>
        </a:r>
      </a:p>
    </p188:txBody>
  </p188:cm>
</p188:cmLst>
</file>

<file path=ppt/comments/modernComment_3C7_A8E74E3.xml><?xml version="1.0" encoding="utf-8"?>
<p188:cmLst xmlns:a="http://schemas.openxmlformats.org/drawingml/2006/main" xmlns:r="http://schemas.openxmlformats.org/officeDocument/2006/relationships" xmlns:p188="http://schemas.microsoft.com/office/powerpoint/2018/8/main">
  <p188:cm id="{84D57EC6-2A83-4F3C-A0BD-30B693E288FE}" authorId="{DD0CF07B-6E39-BA96-E675-62BF1354A8D0}" created="2022-09-14T15:18:18.945">
    <pc:sldMkLst xmlns:pc="http://schemas.microsoft.com/office/powerpoint/2013/main/command">
      <pc:docMk/>
      <pc:sldMk cId="177108195" sldId="967"/>
    </pc:sldMkLst>
    <p188:txBody>
      <a:bodyPr/>
      <a:lstStyle/>
      <a:p>
        <a:r>
          <a:rPr lang="en-US"/>
          <a:t>I have edited the script a little.</a:t>
        </a:r>
      </a:p>
    </p188:txBody>
  </p188:cm>
</p188:cmLst>
</file>

<file path=ppt/comments/modernComment_3C8_B5993DF2.xml><?xml version="1.0" encoding="utf-8"?>
<p188:cmLst xmlns:a="http://schemas.openxmlformats.org/drawingml/2006/main" xmlns:r="http://schemas.openxmlformats.org/officeDocument/2006/relationships" xmlns:p188="http://schemas.microsoft.com/office/powerpoint/2018/8/main">
  <p188:cm id="{813B1EC2-2B7C-4AEB-A1DC-55F864485475}" authorId="{DD0CF07B-6E39-BA96-E675-62BF1354A8D0}" created="2022-09-14T15:23:52.504">
    <pc:sldMkLst xmlns:pc="http://schemas.microsoft.com/office/powerpoint/2013/main/command">
      <pc:docMk/>
      <pc:sldMk cId="3046718962" sldId="968"/>
    </pc:sldMkLst>
    <p188:txBody>
      <a:bodyPr/>
      <a:lstStyle/>
      <a:p>
        <a:r>
          <a:rPr lang="en-US"/>
          <a:t>Edited the comments
</a:t>
        </a:r>
      </a:p>
    </p188:txBody>
  </p188:cm>
  <p188:cm id="{8EDF826D-B1E7-46BD-91E9-3F0CE9305110}" authorId="{A53C7C81-9C56-D4F7-74F3-F289CA3B6308}" created="2022-09-20T12:29:19.505">
    <ac:txMkLst xmlns:ac="http://schemas.microsoft.com/office/drawing/2013/main/command">
      <pc:docMk xmlns:pc="http://schemas.microsoft.com/office/powerpoint/2013/main/command"/>
      <pc:sldMk xmlns:pc="http://schemas.microsoft.com/office/powerpoint/2013/main/command" cId="3046718962" sldId="968"/>
      <ac:spMk id="3" creationId="{72C469DC-3028-DA52-AF42-8773C2789E0D}"/>
      <ac:txMk cp="31" len="2">
        <ac:context len="134" hash="3129661061"/>
      </ac:txMk>
    </ac:txMkLst>
    <p188:pos x="1169435" y="1453737"/>
    <p188:txBody>
      <a:bodyPr/>
      <a:lstStyle/>
      <a:p>
        <a:r>
          <a:rPr lang="en-US"/>
          <a:t>This bolded text really isn't needed.</a:t>
        </a:r>
      </a:p>
    </p188:txBody>
  </p188:cm>
  <p188:cm id="{5AA0E5CF-EA94-421E-8F7F-E6B9B9EFCF32}" authorId="{A53C7C81-9C56-D4F7-74F3-F289CA3B6308}" created="2022-09-20T12:39:20.490">
    <pc:sldMkLst xmlns:pc="http://schemas.microsoft.com/office/powerpoint/2013/main/command">
      <pc:docMk/>
      <pc:sldMk cId="3046718962" sldId="968"/>
    </pc:sldMkLst>
    <p188:txBody>
      <a:bodyPr/>
      <a:lstStyle/>
      <a:p>
        <a:r>
          <a:rPr lang="en-US"/>
          <a:t>Since these bullet point lists answer the question asked in the main title, I'd make these subheads statements, not additional questions.  Also, capitalize the major words of each subtitle. The bullet point lists then act as additional information supporting the answer that is in the subtitle. </a:t>
        </a:r>
      </a:p>
    </p188:txBody>
  </p188:cm>
</p188:cmLst>
</file>

<file path=ppt/comments/modernComment_3CB_C1133032.xml><?xml version="1.0" encoding="utf-8"?>
<p188:cmLst xmlns:a="http://schemas.openxmlformats.org/drawingml/2006/main" xmlns:r="http://schemas.openxmlformats.org/officeDocument/2006/relationships" xmlns:p188="http://schemas.microsoft.com/office/powerpoint/2018/8/main">
  <p188:cm id="{13713FF4-C12E-4F1E-9DFC-D9D94094F19E}" authorId="{A53C7C81-9C56-D4F7-74F3-F289CA3B6308}" created="2022-09-20T12:48:24.874">
    <ac:txMkLst xmlns:ac="http://schemas.microsoft.com/office/drawing/2013/main/command">
      <pc:docMk xmlns:pc="http://schemas.microsoft.com/office/powerpoint/2013/main/command"/>
      <pc:sldMk xmlns:pc="http://schemas.microsoft.com/office/powerpoint/2013/main/command" cId="3239260210" sldId="971"/>
      <ac:spMk id="2" creationId="{127C0DD4-563E-C3D9-690B-47362104B59A}"/>
      <ac:txMk cp="9">
        <ac:context len="63" hash="3229257513"/>
      </ac:txMk>
    </ac:txMkLst>
    <p188:pos x="1838257" y="276698"/>
    <p188:txBody>
      <a:bodyPr/>
      <a:lstStyle/>
      <a:p>
        <a:r>
          <a:rPr lang="en-US"/>
          <a:t>Take out the "the" so that all the bullet points are fragments.</a:t>
        </a:r>
      </a:p>
    </p188:txBody>
  </p188:cm>
</p188:cmLst>
</file>

<file path=ppt/comments/modernComment_3CD_E18E24F2.xml><?xml version="1.0" encoding="utf-8"?>
<p188:cmLst xmlns:a="http://schemas.openxmlformats.org/drawingml/2006/main" xmlns:r="http://schemas.openxmlformats.org/officeDocument/2006/relationships" xmlns:p188="http://schemas.microsoft.com/office/powerpoint/2018/8/main">
  <p188:cm id="{81A2D496-3880-4946-B8C9-F4F9FBA2B6C5}" authorId="{DD0CF07B-6E39-BA96-E675-62BF1354A8D0}" created="2022-09-14T15:28:11.272">
    <pc:sldMkLst xmlns:pc="http://schemas.microsoft.com/office/powerpoint/2013/main/command">
      <pc:docMk/>
      <pc:sldMk cId="3784189170" sldId="973"/>
    </pc:sldMkLst>
    <p188:txBody>
      <a:bodyPr/>
      <a:lstStyle/>
      <a:p>
        <a:r>
          <a:rPr lang="en-US"/>
          <a:t>Edited comments
</a:t>
        </a:r>
      </a:p>
    </p188:txBody>
  </p188:cm>
  <p188:cm id="{BEB5B4F5-9EE1-47AA-973C-1A6F3CD1C418}" authorId="{A53C7C81-9C56-D4F7-74F3-F289CA3B6308}" created="2022-09-20T12:32:01.722">
    <ac:deMkLst xmlns:ac="http://schemas.microsoft.com/office/drawing/2013/main/command">
      <pc:docMk xmlns:pc="http://schemas.microsoft.com/office/powerpoint/2013/main/command"/>
      <pc:sldMk xmlns:pc="http://schemas.microsoft.com/office/powerpoint/2013/main/command" cId="3784189170" sldId="973"/>
      <ac:spMk id="7" creationId="{0A6119D6-BED6-379F-D6A8-495320EEF1FB}"/>
    </ac:deMkLst>
    <p188:txBody>
      <a:bodyPr/>
      <a:lstStyle/>
      <a:p>
        <a:r>
          <a:rPr lang="en-US"/>
          <a:t>There are some capitalization discrepancies between these subtitles and the ones in slides 6 and 8.  If these colored sentences are always being used as subtitles, capitalize all major words in the titles on 6 and 8 even if they also work as sentences.  </a:t>
        </a:r>
      </a:p>
    </p188:txBody>
  </p188:cm>
</p188:cmLst>
</file>

<file path=ppt/comments/modernComment_3D0_C1E632E6.xml><?xml version="1.0" encoding="utf-8"?>
<p188:cmLst xmlns:a="http://schemas.openxmlformats.org/drawingml/2006/main" xmlns:r="http://schemas.openxmlformats.org/officeDocument/2006/relationships" xmlns:p188="http://schemas.microsoft.com/office/powerpoint/2018/8/main">
  <p188:cm id="{FD782B6D-2FEC-45DD-BDAC-0419AB11A4B2}" authorId="{3CBC8EC4-6475-F544-759E-DEC7E5FA23E3}" created="2022-09-07T13:24:21.967">
    <pc:sldMkLst xmlns:pc="http://schemas.microsoft.com/office/powerpoint/2013/main/command">
      <pc:docMk/>
      <pc:sldMk cId="3253088998" sldId="976"/>
    </pc:sldMkLst>
    <p188:pos x="-400050" y="342900"/>
    <p188:txBody>
      <a:bodyPr/>
      <a:lstStyle/>
      <a:p>
        <a:r>
          <a:rPr lang="en-US"/>
          <a:t>https://www.pexels.com/photo/person-using-macbook-air-1181511/</a:t>
        </a:r>
      </a:p>
    </p188:txBody>
  </p188:cm>
  <p188:cm id="{E6CA2D8E-6D6A-496C-9C68-BE4188C06ABC}" authorId="{DD0CF07B-6E39-BA96-E675-62BF1354A8D0}" created="2022-09-14T15:30:09.975">
    <pc:sldMkLst xmlns:pc="http://schemas.microsoft.com/office/powerpoint/2013/main/command">
      <pc:docMk/>
      <pc:sldMk cId="3253088998" sldId="976"/>
    </pc:sldMkLst>
    <p188:txBody>
      <a:bodyPr/>
      <a:lstStyle/>
      <a:p>
        <a:r>
          <a:rPr lang="en-US"/>
          <a:t>Edited comments</a:t>
        </a:r>
      </a:p>
    </p188:txBody>
  </p188:cm>
</p188:cmLst>
</file>

<file path=ppt/comments/modernComment_3D2_64CE9D9F.xml><?xml version="1.0" encoding="utf-8"?>
<p188:cmLst xmlns:a="http://schemas.openxmlformats.org/drawingml/2006/main" xmlns:r="http://schemas.openxmlformats.org/officeDocument/2006/relationships" xmlns:p188="http://schemas.microsoft.com/office/powerpoint/2018/8/main">
  <p188:cm id="{ABC2D9B6-8956-4D36-BF62-A950590952AA}" authorId="{DD0CF07B-6E39-BA96-E675-62BF1354A8D0}" created="2022-09-14T15:31:31.654">
    <pc:sldMkLst xmlns:pc="http://schemas.microsoft.com/office/powerpoint/2013/main/command">
      <pc:docMk/>
      <pc:sldMk cId="1691262367" sldId="978"/>
    </pc:sldMkLst>
    <p188:txBody>
      <a:bodyPr/>
      <a:lstStyle/>
      <a:p>
        <a:r>
          <a:rPr lang="en-US"/>
          <a:t>Edited comments
</a:t>
        </a:r>
      </a:p>
    </p188:txBody>
  </p188:cm>
  <p188:cm id="{17D0467C-607F-46C4-B6FA-CB23EC80F349}" authorId="{A53C7C81-9C56-D4F7-74F3-F289CA3B6308}" created="2022-09-20T12:33:38.222">
    <ac:txMkLst xmlns:ac="http://schemas.microsoft.com/office/drawing/2013/main/command">
      <pc:docMk xmlns:pc="http://schemas.microsoft.com/office/powerpoint/2013/main/command"/>
      <pc:sldMk xmlns:pc="http://schemas.microsoft.com/office/powerpoint/2013/main/command" cId="1691262367" sldId="978"/>
      <ac:spMk id="21" creationId="{C234DA36-263D-87B2-66D2-246BC78F3442}"/>
      <ac:txMk cp="79" len="1">
        <ac:context len="81" hash="1799344544"/>
      </ac:txMk>
    </ac:txMkLst>
    <p188:pos x="1986787" y="865039"/>
    <p188:txBody>
      <a:bodyPr/>
      <a:lstStyle/>
      <a:p>
        <a:r>
          <a:rPr lang="en-US"/>
          <a:t>All the bullet points on a slide should be either full sentences or fragments: Avoid a mix.  Put in the connecting words to make this bullet a full sentence: "Tools are programs to facilitate the development of programs and manage the system." </a:t>
        </a:r>
      </a:p>
    </p188:txBody>
  </p188:cm>
</p188:cmLst>
</file>

<file path=ppt/comments/modernComment_3D3_E0071539.xml><?xml version="1.0" encoding="utf-8"?>
<p188:cmLst xmlns:a="http://schemas.openxmlformats.org/drawingml/2006/main" xmlns:r="http://schemas.openxmlformats.org/officeDocument/2006/relationships" xmlns:p188="http://schemas.microsoft.com/office/powerpoint/2018/8/main">
  <p188:cm id="{47B2258E-A5A4-4C0B-909A-12B9A83ED39D}" authorId="{A53C7C81-9C56-D4F7-74F3-F289CA3B6308}" created="2022-09-20T12:34:26.572">
    <ac:txMkLst xmlns:ac="http://schemas.microsoft.com/office/drawing/2013/main/command">
      <pc:docMk xmlns:pc="http://schemas.microsoft.com/office/powerpoint/2013/main/command"/>
      <pc:sldMk xmlns:pc="http://schemas.microsoft.com/office/powerpoint/2013/main/command" cId="3758560569" sldId="979"/>
      <ac:spMk id="5" creationId="{E04E6FFA-5281-6B3A-3657-37CA2D5DC644}"/>
      <ac:txMk cp="14">
        <ac:context len="47" hash="953551400"/>
      </ac:txMk>
    </ac:txMkLst>
    <p188:pos x="3045869" y="456859"/>
    <p188:txBody>
      <a:bodyPr/>
      <a:lstStyle/>
      <a:p>
        <a:r>
          <a:rPr lang="en-US"/>
          <a:t>If these aren't showing possession, don't use an apostrophe. I would just get rid of the 's altogether.</a:t>
        </a:r>
      </a:p>
    </p188:txBody>
  </p188:cm>
  <p188:cm id="{93C46883-ADA1-407C-BB06-2DC51A411442}" authorId="{A53C7C81-9C56-D4F7-74F3-F289CA3B6308}" created="2022-09-20T12:35:34.872">
    <pc:sldMkLst xmlns:pc="http://schemas.microsoft.com/office/powerpoint/2013/main/command">
      <pc:docMk/>
      <pc:sldMk cId="3758560569" sldId="979"/>
    </pc:sldMkLst>
    <p188:txBody>
      <a:bodyPr/>
      <a:lstStyle/>
      <a:p>
        <a:r>
          <a:rPr lang="en-US"/>
          <a:t>Capitalize only the first word of each bullet point.</a:t>
        </a:r>
      </a:p>
    </p188:txBody>
  </p188:cm>
</p188:cmLst>
</file>

<file path=ppt/comments/modernComment_3D4_15D54374.xml><?xml version="1.0" encoding="utf-8"?>
<p188:cmLst xmlns:a="http://schemas.openxmlformats.org/drawingml/2006/main" xmlns:r="http://schemas.openxmlformats.org/officeDocument/2006/relationships" xmlns:p188="http://schemas.microsoft.com/office/powerpoint/2018/8/main">
  <p188:cm id="{21E96694-3D13-4677-B342-2F747AF33187}" authorId="{A53C7C81-9C56-D4F7-74F3-F289CA3B6308}" created="2022-09-20T12:36:03.082">
    <ac:txMkLst xmlns:ac="http://schemas.microsoft.com/office/drawing/2013/main/command">
      <pc:docMk xmlns:pc="http://schemas.microsoft.com/office/powerpoint/2013/main/command"/>
      <pc:sldMk xmlns:pc="http://schemas.microsoft.com/office/powerpoint/2013/main/command" cId="366297972" sldId="980"/>
      <ac:spMk id="3" creationId="{369F9F4A-6A23-75BC-AB86-52AFF2BFD465}"/>
      <ac:txMk cp="78" len="1">
        <ac:context len="80" hash="1859085683"/>
      </ac:txMk>
    </ac:txMkLst>
    <p188:pos x="4327755" y="538301"/>
    <p188:txBody>
      <a:bodyPr/>
      <a:lstStyle/>
      <a:p>
        <a:r>
          <a:rPr lang="en-US"/>
          <a:t>Always end the stem sentence for a bullet point list with a colon, not a period.</a:t>
        </a:r>
      </a:p>
    </p188:txBody>
  </p188:cm>
</p188:cmLst>
</file>

<file path=ppt/comments/modernComment_3D5_C6148460.xml><?xml version="1.0" encoding="utf-8"?>
<p188:cmLst xmlns:a="http://schemas.openxmlformats.org/drawingml/2006/main" xmlns:r="http://schemas.openxmlformats.org/officeDocument/2006/relationships" xmlns:p188="http://schemas.microsoft.com/office/powerpoint/2018/8/main">
  <p188:cm id="{AC6F4B2C-50C9-47E0-9D43-3A97F059651B}" authorId="{A53C7C81-9C56-D4F7-74F3-F289CA3B6308}" created="2022-09-20T12:40:28.480">
    <ac:txMkLst xmlns:ac="http://schemas.microsoft.com/office/drawing/2013/main/command">
      <pc:docMk xmlns:pc="http://schemas.microsoft.com/office/powerpoint/2013/main/command"/>
      <pc:sldMk xmlns:pc="http://schemas.microsoft.com/office/powerpoint/2013/main/command" cId="3323233376" sldId="981"/>
      <ac:spMk id="3" creationId="{58880B74-CEA6-22D2-DE09-0417BFB0F070}"/>
      <ac:txMk cp="18" len="2">
        <ac:context len="29" hash="28456320"/>
      </ac:txMk>
    </ac:txMkLst>
    <p188:pos x="2525949" y="275838"/>
    <p188:txBody>
      <a:bodyPr/>
      <a:lstStyle/>
      <a:p>
        <a:r>
          <a:rPr lang="en-US"/>
          <a:t>Are these points or subtitles?  If they are really working as subtitles, capitalize the major words.  One of my favorite resources is capitalizemytitle.com, which will do the work of figuring out what to capitalize for you.</a:t>
        </a:r>
      </a:p>
    </p188:txBody>
  </p188:cm>
</p188:cmLst>
</file>

<file path=ppt/comments/modernComment_3DA_4B89E32C.xml><?xml version="1.0" encoding="utf-8"?>
<p188:cmLst xmlns:a="http://schemas.openxmlformats.org/drawingml/2006/main" xmlns:r="http://schemas.openxmlformats.org/officeDocument/2006/relationships" xmlns:p188="http://schemas.microsoft.com/office/powerpoint/2018/8/main">
  <p188:cm id="{B4CBF0AA-8C09-4C24-89A9-DAD67B07C064}" authorId="{A53C7C81-9C56-D4F7-74F3-F289CA3B6308}" created="2022-09-20T12:41:49.674">
    <ac:txMkLst xmlns:ac="http://schemas.microsoft.com/office/drawing/2013/main/command">
      <pc:docMk xmlns:pc="http://schemas.microsoft.com/office/powerpoint/2013/main/command"/>
      <pc:sldMk xmlns:pc="http://schemas.microsoft.com/office/powerpoint/2013/main/command" cId="1267327788" sldId="986"/>
      <ac:spMk id="12" creationId="{1905A665-4CA1-FC71-E302-AC462B289D82}"/>
      <ac:txMk cp="62" len="4">
        <ac:context len="68" hash="1326265330"/>
      </ac:txMk>
    </ac:txMkLst>
    <p188:pos x="2604558" y="827096"/>
    <p188:txBody>
      <a:bodyPr/>
      <a:lstStyle/>
      <a:p>
        <a:r>
          <a:rPr lang="en-US"/>
          <a:t>When each bullet point completes the stem sentence at the top, end each bullet in a period.</a:t>
        </a:r>
      </a:p>
    </p188:txBody>
  </p188:cm>
</p188:cmLst>
</file>

<file path=ppt/comments/modernComment_3DB_8F49CB68.xml><?xml version="1.0" encoding="utf-8"?>
<p188:cmLst xmlns:a="http://schemas.openxmlformats.org/drawingml/2006/main" xmlns:r="http://schemas.openxmlformats.org/officeDocument/2006/relationships" xmlns:p188="http://schemas.microsoft.com/office/powerpoint/2018/8/main">
  <p188:cm id="{283BD336-437E-4471-8216-9AB4E02D431C}" authorId="{A53C7C81-9C56-D4F7-74F3-F289CA3B6308}" created="2022-09-20T12:43:29.540">
    <ac:deMkLst xmlns:ac="http://schemas.microsoft.com/office/drawing/2013/main/command">
      <pc:docMk xmlns:pc="http://schemas.microsoft.com/office/powerpoint/2013/main/command"/>
      <pc:sldMk xmlns:pc="http://schemas.microsoft.com/office/powerpoint/2013/main/command" cId="2403978088" sldId="987"/>
      <ac:spMk id="7" creationId="{C7DAC1C7-3C03-C6C8-5D66-4FA4110E5746}"/>
    </ac:deMkLst>
    <p188:txBody>
      <a:bodyPr/>
      <a:lstStyle/>
      <a:p>
        <a:r>
          <a:rPr lang="en-US"/>
          <a:t>The previous captions did not have periods, which was correct because they were not complete sentences.  These aren't really complete sentences either, as they are often missing connecting words. Either add in the connecting words and keep the periods or, if there isn't room, leave the captions as-is and delete the periods.</a:t>
        </a:r>
      </a:p>
    </p188:txBody>
  </p188:cm>
</p188:cmLst>
</file>

<file path=ppt/comments/modernComment_3DC_99498F4C.xml><?xml version="1.0" encoding="utf-8"?>
<p188:cmLst xmlns:a="http://schemas.openxmlformats.org/drawingml/2006/main" xmlns:r="http://schemas.openxmlformats.org/officeDocument/2006/relationships" xmlns:p188="http://schemas.microsoft.com/office/powerpoint/2018/8/main">
  <p188:cm id="{E41D88F3-E3E8-4BF8-8130-0027E1D41164}" authorId="{A53C7C81-9C56-D4F7-74F3-F289CA3B6308}" created="2022-09-20T12:44:34.674">
    <ac:txMkLst xmlns:ac="http://schemas.microsoft.com/office/drawing/2013/main/command">
      <pc:docMk xmlns:pc="http://schemas.microsoft.com/office/powerpoint/2013/main/command"/>
      <pc:sldMk xmlns:pc="http://schemas.microsoft.com/office/powerpoint/2013/main/command" cId="2571734860" sldId="988"/>
      <ac:spMk id="26" creationId="{F91BFB81-6F70-E9E8-0CB4-671D2B16CB39}"/>
      <ac:txMk cp="0" len="1">
        <ac:context len="5" hash="100984105"/>
      </ac:txMk>
    </ac:txMkLst>
    <p188:pos x="405589" y="506649"/>
    <p188:txBody>
      <a:bodyPr/>
      <a:lstStyle/>
      <a:p>
        <a:r>
          <a:rPr lang="en-US"/>
          <a:t>Unless these are being used as titles (and I'd argue they aren't), use lower-case for these labels.</a:t>
        </a:r>
      </a:p>
    </p188:txBody>
  </p188:cm>
</p188:cmLst>
</file>

<file path=ppt/comments/modernComment_3E2_F5C4AE3.xml><?xml version="1.0" encoding="utf-8"?>
<p188:cmLst xmlns:a="http://schemas.openxmlformats.org/drawingml/2006/main" xmlns:r="http://schemas.openxmlformats.org/officeDocument/2006/relationships" xmlns:p188="http://schemas.microsoft.com/office/powerpoint/2018/8/main">
  <p188:cm id="{C4B77926-00D1-4ECC-90EC-231053AA3695}" authorId="{A53C7C81-9C56-D4F7-74F3-F289CA3B6308}" created="2022-09-20T12:45:45.840">
    <ac:txMkLst xmlns:ac="http://schemas.microsoft.com/office/drawing/2013/main/command">
      <pc:docMk xmlns:pc="http://schemas.microsoft.com/office/powerpoint/2013/main/command"/>
      <pc:sldMk xmlns:pc="http://schemas.microsoft.com/office/powerpoint/2013/main/command" cId="257706723" sldId="994"/>
      <ac:spMk id="2" creationId="{B4F5A224-CE0D-3713-E4BC-8C2B245242CA}"/>
      <ac:txMk cp="181" len="4">
        <ac:context len="256" hash="771586568"/>
      </ac:txMk>
    </ac:txMkLst>
    <p188:pos x="2104417" y="2922175"/>
    <p188:txBody>
      <a:bodyPr/>
      <a:lstStyle/>
      <a:p>
        <a:r>
          <a:rPr lang="en-US"/>
          <a:t>Make this a fragment like the rest of the bullet points.</a:t>
        </a:r>
      </a:p>
    </p188:txBody>
  </p188:cm>
  <p188:cm id="{EDC9C29A-E7AF-42F6-9C40-54D08D43E6D3}" authorId="{A53C7C81-9C56-D4F7-74F3-F289CA3B6308}" created="2022-09-20T12:46:12.157">
    <ac:txMkLst xmlns:ac="http://schemas.microsoft.com/office/drawing/2013/main/command">
      <pc:docMk xmlns:pc="http://schemas.microsoft.com/office/powerpoint/2013/main/command"/>
      <pc:sldMk xmlns:pc="http://schemas.microsoft.com/office/powerpoint/2013/main/command" cId="257706723" sldId="994"/>
      <ac:spMk id="2" creationId="{B4F5A224-CE0D-3713-E4BC-8C2B245242CA}"/>
      <ac:txMk cp="30">
        <ac:context len="256" hash="771586568"/>
      </ac:txMk>
    </ac:txMkLst>
    <p188:pos x="4049949" y="276251"/>
    <p188:txBody>
      <a:bodyPr/>
      <a:lstStyle/>
      <a:p>
        <a:r>
          <a:rPr lang="en-US"/>
          <a:t>Put the closing quotes at the end of "species."</a:t>
        </a:r>
      </a:p>
    </p188:txBody>
  </p188:cm>
</p188:cmLst>
</file>

<file path=ppt/comments/modernComment_3E3_E76E33EF.xml><?xml version="1.0" encoding="utf-8"?>
<p188:cmLst xmlns:a="http://schemas.openxmlformats.org/drawingml/2006/main" xmlns:r="http://schemas.openxmlformats.org/officeDocument/2006/relationships" xmlns:p188="http://schemas.microsoft.com/office/powerpoint/2018/8/main">
  <p188:cm id="{1B79FE9E-373F-41DA-8C46-8710A93679FE}" authorId="{A53C7C81-9C56-D4F7-74F3-F289CA3B6308}" created="2022-09-20T13:14:42.722">
    <ac:txMkLst xmlns:ac="http://schemas.microsoft.com/office/drawing/2013/main/command">
      <pc:docMk xmlns:pc="http://schemas.microsoft.com/office/powerpoint/2013/main/command"/>
      <pc:sldMk xmlns:pc="http://schemas.microsoft.com/office/powerpoint/2013/main/command" cId="3882759151" sldId="995"/>
      <ac:spMk id="2" creationId="{FAF9DD73-0B4C-2CB5-B542-AA23A9CB2809}"/>
      <ac:txMk cp="29" len="21">
        <ac:context len="1015" hash="2900357771"/>
      </ac:txMk>
    </ac:txMkLst>
    <p188:pos x="5569053" y="273857"/>
    <p188:txBody>
      <a:bodyPr/>
      <a:lstStyle/>
      <a:p>
        <a:r>
          <a:rPr lang="en-US"/>
          <a:t>Italicize titles of images.</a:t>
        </a:r>
      </a:p>
    </p188:txBody>
  </p188:cm>
</p188:cmLst>
</file>

<file path=ppt/comments/modernComment_3E5_71003C3D.xml><?xml version="1.0" encoding="utf-8"?>
<p188:cmLst xmlns:a="http://schemas.openxmlformats.org/drawingml/2006/main" xmlns:r="http://schemas.openxmlformats.org/officeDocument/2006/relationships" xmlns:p188="http://schemas.microsoft.com/office/powerpoint/2018/8/main">
  <p188:cm id="{2EFD6F5A-ACB4-4DCF-BAC2-018A2CFBEA80}" authorId="{DD0CF07B-6E39-BA96-E675-62BF1354A8D0}" created="2022-09-14T15:24:18.480">
    <pc:sldMkLst xmlns:pc="http://schemas.microsoft.com/office/powerpoint/2013/main/command">
      <pc:docMk/>
      <pc:sldMk cId="1895840829" sldId="997"/>
    </pc:sldMkLst>
    <p188:txBody>
      <a:bodyPr/>
      <a:lstStyle/>
      <a:p>
        <a:r>
          <a:rPr lang="en-US"/>
          <a:t>Edited comments
</a:t>
        </a:r>
      </a:p>
    </p188:txBody>
  </p188:cm>
  <p188:cm id="{B71CFDAC-415E-438B-A866-BEB068D04FAC}" authorId="{A53C7C81-9C56-D4F7-74F3-F289CA3B6308}" created="2022-09-20T12:30:27.038">
    <ac:txMkLst xmlns:ac="http://schemas.microsoft.com/office/drawing/2013/main/command">
      <pc:docMk xmlns:pc="http://schemas.microsoft.com/office/powerpoint/2013/main/command"/>
      <pc:sldMk xmlns:pc="http://schemas.microsoft.com/office/powerpoint/2013/main/command" cId="1895840829" sldId="997"/>
      <ac:spMk id="25" creationId="{F87EED14-B862-954B-BFE1-A9967F9638F5}"/>
      <ac:txMk cp="0" len="1">
        <ac:context len="13" hash="1401470824"/>
      </ac:txMk>
    </ac:txMkLst>
    <p188:pos x="399238" y="267433"/>
    <p188:txBody>
      <a:bodyPr/>
      <a:lstStyle/>
      <a:p>
        <a:r>
          <a:rPr lang="en-US"/>
          <a:t>You don't really need these capital letters, as these aren't titles or bulletpoints. I think the design looks a bit cleaner with all lower-case, too.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Welcome! In this lecture, we will look at a brief history of operating systems. We will look at how they evolved over the years in parallel to the evolution of the hardware that they run on.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2</a:t>
            </a:fld>
            <a:endParaRPr lang="en-US"/>
          </a:p>
        </p:txBody>
      </p:sp>
    </p:spTree>
    <p:extLst>
      <p:ext uri="{BB962C8B-B14F-4D97-AF65-F5344CB8AC3E}">
        <p14:creationId xmlns:p14="http://schemas.microsoft.com/office/powerpoint/2010/main" val="407091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spc="77" dirty="0">
              <a:solidFill>
                <a:srgbClr val="143F9C"/>
              </a:solidFill>
              <a:latin typeface="+mn-lt"/>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As a Resource Manager, the OS works as: </a:t>
            </a:r>
            <a:r>
              <a:rPr lang="en-US" sz="1200" b="1" kern="1200" dirty="0">
                <a:solidFill>
                  <a:schemeClr val="tx1"/>
                </a:solidFill>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A Process Manager: Typically, considering modern interactive OSs, such as the ones we use in our laptops and desktops, multiple programs and processes alternate execution every second. The OS switches between them continuously, giving the user the illusion that those programs are executing at the same time, in parallel. In reality, each program runs for a fraction of a second and lets the next program run. </a:t>
            </a:r>
            <a:r>
              <a:rPr lang="en-US" sz="1200" b="1" kern="1200" dirty="0">
                <a:solidFill>
                  <a:schemeClr val="tx1"/>
                </a:solidFill>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One of the jobs of the OS is to define the next program to be executed, which programs have priority, and which programs can wait. </a:t>
            </a:r>
            <a:r>
              <a:rPr lang="en-US" sz="1200" b="1" kern="1200" dirty="0">
                <a:solidFill>
                  <a:schemeClr val="tx1"/>
                </a:solidFill>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As a Memory Manager, the OS decides what is the best use of the memory space available. It decides which programs to load to main memory, which programs to keep on fixed storage (e.g., SSD or hard drive), and which processes or programs to load into cache memory. </a:t>
            </a:r>
            <a:r>
              <a:rPr lang="en-US" sz="1200" b="1" kern="1200" dirty="0">
                <a:solidFill>
                  <a:schemeClr val="tx1"/>
                </a:solidFill>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The OS also manages the I/O devices. It communicates to output devices such as disks, printers, and displays, and manages input such as from mouse, keyboard, camera, etc. </a:t>
            </a:r>
          </a:p>
          <a:p>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709708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In many ways, the OS can be compared to a one-man band that must perform each task correctly and the right time so that it can provide a good user-experience to the user.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2940875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The OS also provides an extended machine to the user. This means that it hides the complexities of the underlying hardware and software, and provides users with a better, simpler, cleaner,</a:t>
            </a:r>
            <a:br>
              <a:rPr lang="en-US" b="0" dirty="0"/>
            </a:br>
            <a:r>
              <a:rPr lang="en-US" b="0" dirty="0"/>
              <a:t>model of the computer.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134167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For example, when we create a text file, an image, or a video, </a:t>
            </a:r>
            <a:r>
              <a:rPr lang="en-US" b="1" dirty="0"/>
              <a:t>[CLICK]</a:t>
            </a:r>
          </a:p>
          <a:p>
            <a:endParaRPr lang="en-US" b="1" dirty="0"/>
          </a:p>
          <a:p>
            <a:r>
              <a:rPr lang="en-US" dirty="0"/>
              <a:t>we typically don’t think about how those bits and bytes will be stored. </a:t>
            </a:r>
            <a:r>
              <a:rPr lang="en-US" b="1" dirty="0"/>
              <a:t>[CLICK]</a:t>
            </a:r>
          </a:p>
          <a:p>
            <a:endParaRPr lang="en-US" dirty="0"/>
          </a:p>
          <a:p>
            <a:r>
              <a:rPr lang="en-US" dirty="0"/>
              <a:t>All we think about is perhaps in which folder we will save the file so that we can retrieve later. </a:t>
            </a:r>
            <a:r>
              <a:rPr lang="en-US" b="1" dirty="0"/>
              <a:t>[CLICK]</a:t>
            </a:r>
          </a:p>
          <a:p>
            <a:endParaRPr lang="en-US" b="1" dirty="0"/>
          </a:p>
          <a:p>
            <a:r>
              <a:rPr lang="en-US" dirty="0"/>
              <a:t>All the complexity involved with creating, naming, storing, and retrieving the file is managed by the OS. </a:t>
            </a:r>
          </a:p>
          <a:p>
            <a:endParaRPr lang="en-US" b="0" dirty="0"/>
          </a:p>
          <a:p>
            <a:r>
              <a:rPr lang="en-US" b="1" dirty="0"/>
              <a:t>[CLICK – Next Slide]</a:t>
            </a: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2746436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A good analogy is provided by Tanenbaum and Bos in the Modern Operating Systems book. </a:t>
            </a:r>
            <a:r>
              <a:rPr lang="en-US" b="1" dirty="0"/>
              <a:t>[CLICK]</a:t>
            </a:r>
            <a:endParaRPr lang="en-US" dirty="0"/>
          </a:p>
          <a:p>
            <a:endParaRPr lang="en-US" dirty="0"/>
          </a:p>
          <a:p>
            <a:r>
              <a:rPr lang="en-US" dirty="0"/>
              <a:t>We can think about the OS as providing a “beautiful” interface to the users and user programs, </a:t>
            </a:r>
            <a:r>
              <a:rPr lang="en-US" b="1" dirty="0"/>
              <a:t>[CLICK]</a:t>
            </a:r>
          </a:p>
          <a:p>
            <a:endParaRPr lang="en-US" b="1" dirty="0"/>
          </a:p>
          <a:p>
            <a:r>
              <a:rPr lang="en-US" dirty="0"/>
              <a:t>while dealing with the “ugly” interfaces provided by hardware components.</a:t>
            </a:r>
          </a:p>
          <a:p>
            <a:endParaRPr lang="en-US" dirty="0"/>
          </a:p>
          <a:p>
            <a:r>
              <a:rPr lang="en-US" dirty="0"/>
              <a:t>Beautiful here is related to interfaces that are easy to use and effective to humans. </a:t>
            </a:r>
          </a:p>
          <a:p>
            <a:endParaRPr lang="en-US" b="0" dirty="0"/>
          </a:p>
          <a:p>
            <a:r>
              <a:rPr lang="en-US" b="1" dirty="0"/>
              <a:t>[CLICK – Next Slide]</a:t>
            </a: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15</a:t>
            </a:fld>
            <a:endParaRPr lang="en-US"/>
          </a:p>
        </p:txBody>
      </p:sp>
    </p:spTree>
    <p:extLst>
      <p:ext uri="{BB962C8B-B14F-4D97-AF65-F5344CB8AC3E}">
        <p14:creationId xmlns:p14="http://schemas.microsoft.com/office/powerpoint/2010/main" val="1358132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We have talked a lot about what the OS is. Here are somethings that the OS is not: </a:t>
            </a:r>
            <a:r>
              <a:rPr lang="en-US" b="1" dirty="0"/>
              <a:t>[CLICK]</a:t>
            </a:r>
          </a:p>
          <a:p>
            <a:endParaRPr lang="en-US" dirty="0"/>
          </a:p>
          <a:p>
            <a:r>
              <a:rPr lang="en-US" dirty="0"/>
              <a:t>The OS is not the user interface. We mentioned OSs such as Linux, that allow the user to switch between different operating systems. </a:t>
            </a:r>
            <a:r>
              <a:rPr lang="en-US" b="1" dirty="0"/>
              <a:t>[CLICK]</a:t>
            </a:r>
          </a:p>
          <a:p>
            <a:endParaRPr lang="en-US" dirty="0"/>
          </a:p>
          <a:p>
            <a:r>
              <a:rPr lang="en-US" dirty="0"/>
              <a:t>The OS is not the System Tools. Tools that facilitate the development of programs are not part of the OS. </a:t>
            </a:r>
            <a:r>
              <a:rPr lang="en-US" b="1" dirty="0"/>
              <a:t>[CLICK]</a:t>
            </a:r>
          </a:p>
          <a:p>
            <a:endParaRPr lang="en-US" dirty="0"/>
          </a:p>
          <a:p>
            <a:r>
              <a:rPr lang="en-US" dirty="0"/>
              <a:t>The OS is also not the Libraries it utilizes. Such libraries may allow the OS to function in different ways but are not part of the OS itself.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16</a:t>
            </a:fld>
            <a:endParaRPr lang="en-US"/>
          </a:p>
        </p:txBody>
      </p:sp>
    </p:spTree>
    <p:extLst>
      <p:ext uri="{BB962C8B-B14F-4D97-AF65-F5344CB8AC3E}">
        <p14:creationId xmlns:p14="http://schemas.microsoft.com/office/powerpoint/2010/main" val="2994154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While we, most of the time, refer to OSs as the software that runs on our laptops and desktops, the term refers to a family of OSs that perform similar jobs. </a:t>
            </a:r>
          </a:p>
          <a:p>
            <a:endParaRPr lang="en-US" dirty="0"/>
          </a:p>
          <a:p>
            <a:r>
              <a:rPr lang="en-US" dirty="0"/>
              <a:t>While the list is vast, consisting of OSs for mainframes, servers, handheld, real-time systems, etc., we can classify OSs into three large groups: </a:t>
            </a:r>
            <a:r>
              <a:rPr lang="en-US" b="1" dirty="0"/>
              <a:t>[CLICK]</a:t>
            </a:r>
            <a:endParaRPr lang="en-US" dirty="0"/>
          </a:p>
          <a:p>
            <a:endParaRPr lang="en-US" dirty="0"/>
          </a:p>
          <a:p>
            <a:r>
              <a:rPr lang="en-US" dirty="0"/>
              <a:t>Interactive OSs: such as the ones we use in our desktops and laptops. These systems prioritize user response time. If the user interacts, the OS must give immediate, friendly feedback. </a:t>
            </a:r>
            <a:r>
              <a:rPr lang="en-US" b="1" dirty="0"/>
              <a:t>[CLICK]</a:t>
            </a:r>
            <a:endParaRPr lang="en-US" dirty="0"/>
          </a:p>
          <a:p>
            <a:endParaRPr lang="en-US" dirty="0"/>
          </a:p>
          <a:p>
            <a:r>
              <a:rPr lang="en-US" dirty="0"/>
              <a:t>Batch OS: These systems are optimized to run typically large sets of tasks or jobs. They prioritize the completion of pre-defined queued tasks instead of user interaction. The user may have to wait for a job to finish to be able to interact or receive feedback from the system. </a:t>
            </a:r>
            <a:r>
              <a:rPr lang="en-US" b="1" dirty="0"/>
              <a:t>[CLICK]</a:t>
            </a:r>
            <a:endParaRPr lang="en-US" dirty="0"/>
          </a:p>
          <a:p>
            <a:endParaRPr lang="en-US" dirty="0"/>
          </a:p>
          <a:p>
            <a:r>
              <a:rPr lang="en-US" dirty="0"/>
              <a:t>Real-time OSs: These specialized operating systems typically have well defined task priorities. The avionics system of an airplane, or safety systems of a car may run real-time OSs, that primarily must react/provide feedback within well defined time constraints.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2613603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Toward understanding how OSs evolved overtime, classifications have been created. </a:t>
            </a:r>
          </a:p>
          <a:p>
            <a:endParaRPr lang="en-US" dirty="0"/>
          </a:p>
          <a:p>
            <a:r>
              <a:rPr lang="en-US" dirty="0"/>
              <a:t>OSs have been classified into 5 Generations. These generations are often closely related to the evolution of the software of OSs and the hardware they ran on. </a:t>
            </a:r>
            <a:r>
              <a:rPr lang="en-US" b="1" dirty="0"/>
              <a:t>[CLICK]</a:t>
            </a:r>
            <a:endParaRPr lang="en-US" dirty="0"/>
          </a:p>
          <a:p>
            <a:endParaRPr lang="en-US" dirty="0"/>
          </a:p>
          <a:p>
            <a:r>
              <a:rPr lang="en-US" dirty="0"/>
              <a:t>Let’s look at the first three generations in detail.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18</a:t>
            </a:fld>
            <a:endParaRPr lang="en-US"/>
          </a:p>
        </p:txBody>
      </p:sp>
    </p:spTree>
    <p:extLst>
      <p:ext uri="{BB962C8B-B14F-4D97-AF65-F5344CB8AC3E}">
        <p14:creationId xmlns:p14="http://schemas.microsoft.com/office/powerpoint/2010/main" val="1380359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The first generation goes from 1945 until 1955. </a:t>
            </a:r>
          </a:p>
          <a:p>
            <a:endParaRPr lang="en-US" dirty="0"/>
          </a:p>
          <a:p>
            <a:r>
              <a:rPr lang="en-US" dirty="0"/>
              <a:t>While there were computers prior to 1945, this date was chosen since computers from this era share similarities with hardware and software we still use to this date. </a:t>
            </a:r>
            <a:r>
              <a:rPr lang="en-US" b="1" dirty="0"/>
              <a:t>[CLICK]</a:t>
            </a:r>
            <a:endParaRPr lang="en-US" dirty="0"/>
          </a:p>
          <a:p>
            <a:endParaRPr lang="en-US" dirty="0"/>
          </a:p>
          <a:p>
            <a:r>
              <a:rPr lang="en-US" dirty="0"/>
              <a:t>Computers of this era were not reliable. Besides knowledge about programming, users had also to learn how to keep the machine running. In later generations, these two tasks were divided between the “programmer”, who knew how to create software for the computer, and the “operator”, who knew how to load programs and maintain the machine working. </a:t>
            </a:r>
            <a:r>
              <a:rPr lang="en-US" b="1" dirty="0"/>
              <a:t>[CLICK]</a:t>
            </a:r>
            <a:endParaRPr lang="en-US" dirty="0"/>
          </a:p>
          <a:p>
            <a:endParaRPr lang="en-US" dirty="0"/>
          </a:p>
          <a:p>
            <a:r>
              <a:rPr lang="en-US" dirty="0"/>
              <a:t>So, Generation 1 is said to be characterized by having the users of the computers also be their operators (users wrote the code, loaded into the machines, and maintained the machines). </a:t>
            </a:r>
            <a:r>
              <a:rPr lang="en-US" b="1" dirty="0"/>
              <a:t>[CLICK]</a:t>
            </a:r>
            <a:endParaRPr lang="en-US" dirty="0"/>
          </a:p>
          <a:p>
            <a:endParaRPr lang="en-US" dirty="0"/>
          </a:p>
          <a:p>
            <a:r>
              <a:rPr lang="en-US" dirty="0"/>
              <a:t>To program computers of this era, users/programmers used plugboards. Programs were represented by wiring instructions into physical boards that were than connected to the computer. </a:t>
            </a:r>
            <a:r>
              <a:rPr lang="en-US" b="1" dirty="0"/>
              <a:t>[CLICK]</a:t>
            </a:r>
            <a:endParaRPr lang="en-US" dirty="0"/>
          </a:p>
          <a:p>
            <a:endParaRPr lang="en-US" dirty="0"/>
          </a:p>
          <a:p>
            <a:r>
              <a:rPr lang="en-US" dirty="0"/>
              <a:t>Another characteristic of Gen 1 computers is that they ran a single program at a time, that were small, and simple compared to today’s standards.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19</a:t>
            </a:fld>
            <a:endParaRPr lang="en-US"/>
          </a:p>
        </p:txBody>
      </p:sp>
    </p:spTree>
    <p:extLst>
      <p:ext uri="{BB962C8B-B14F-4D97-AF65-F5344CB8AC3E}">
        <p14:creationId xmlns:p14="http://schemas.microsoft.com/office/powerpoint/2010/main" val="369200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One reason why computers were unreliable is that the hardware was primitive. </a:t>
            </a:r>
            <a:r>
              <a:rPr lang="en-US" b="1" dirty="0"/>
              <a:t>[CLICK]</a:t>
            </a:r>
            <a:endParaRPr lang="en-US" dirty="0"/>
          </a:p>
          <a:p>
            <a:endParaRPr lang="en-US" dirty="0"/>
          </a:p>
          <a:p>
            <a:r>
              <a:rPr lang="en-US" dirty="0"/>
              <a:t>For example, Logic ports were implemented using Vacuum tubes. </a:t>
            </a:r>
          </a:p>
          <a:p>
            <a:endParaRPr lang="en-US" dirty="0"/>
          </a:p>
          <a:p>
            <a:r>
              <a:rPr lang="en-US" dirty="0"/>
              <a:t>Vacuum tubes required constant maintenance, work within narrow temperature ranges and are prone to failure. </a:t>
            </a:r>
          </a:p>
          <a:p>
            <a:endParaRPr lang="en-US" dirty="0"/>
          </a:p>
          <a:p>
            <a:r>
              <a:rPr lang="en-US" dirty="0"/>
              <a:t>A big part of an operator’s job was to replace or fix vacuum tubes when they failed. </a:t>
            </a:r>
            <a:r>
              <a:rPr lang="en-US" b="1" dirty="0"/>
              <a:t>[CLICK]</a:t>
            </a:r>
            <a:endParaRPr lang="en-US" dirty="0"/>
          </a:p>
          <a:p>
            <a:endParaRPr lang="en-US" dirty="0"/>
          </a:p>
          <a:p>
            <a:r>
              <a:rPr lang="en-US" dirty="0"/>
              <a:t>Because of the low reliability, commercial computers were rare. They were mostly deployed in military facilities and research institutes. A famous exemplar of that era is the IBM 650 computer.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20</a:t>
            </a:fld>
            <a:endParaRPr lang="en-US"/>
          </a:p>
        </p:txBody>
      </p:sp>
    </p:spTree>
    <p:extLst>
      <p:ext uri="{BB962C8B-B14F-4D97-AF65-F5344CB8AC3E}">
        <p14:creationId xmlns:p14="http://schemas.microsoft.com/office/powerpoint/2010/main" val="2775990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By the end of this lecture, you should be able to: </a:t>
            </a:r>
            <a:r>
              <a:rPr lang="en-US" b="1" dirty="0"/>
              <a:t>[CLICK]</a:t>
            </a:r>
            <a:endParaRPr lang="en-US" b="0" dirty="0"/>
          </a:p>
          <a:p>
            <a:endParaRPr lang="en-US" b="0" dirty="0"/>
          </a:p>
          <a:p>
            <a:r>
              <a:rPr lang="en-US" b="0" dirty="0"/>
              <a:t>Describe the generations of operating systems and their influences; </a:t>
            </a:r>
            <a:r>
              <a:rPr lang="en-US" b="1" dirty="0"/>
              <a:t>[CLICK]</a:t>
            </a:r>
            <a:endParaRPr lang="en-US" b="0" dirty="0"/>
          </a:p>
          <a:p>
            <a:endParaRPr lang="en-US" b="0" dirty="0"/>
          </a:p>
          <a:p>
            <a:r>
              <a:rPr lang="en-US" b="0" dirty="0"/>
              <a:t>Analyze effects of multiprogramming vs. </a:t>
            </a:r>
            <a:r>
              <a:rPr lang="en-US" b="0" dirty="0" err="1"/>
              <a:t>uniprogramming</a:t>
            </a:r>
            <a:r>
              <a:rPr lang="en-US" b="0" dirty="0"/>
              <a:t>; and </a:t>
            </a:r>
            <a:r>
              <a:rPr lang="en-US" b="1" dirty="0"/>
              <a:t>[CLICK]</a:t>
            </a:r>
            <a:endParaRPr lang="en-US" b="0" dirty="0"/>
          </a:p>
          <a:p>
            <a:endParaRPr lang="en-US" b="0" dirty="0"/>
          </a:p>
          <a:p>
            <a:r>
              <a:rPr lang="en-US" b="0" dirty="0"/>
              <a:t>Identify components and central abstractions of OS</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3775681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By the end of this generation, Perforated cards began to be used. While they do not characterize this generation, perforated cards allowed in increase in program complexity since they replaced the plugboards. </a:t>
            </a:r>
            <a:r>
              <a:rPr lang="en-US" b="1" dirty="0"/>
              <a:t>[CLICK]</a:t>
            </a:r>
            <a:endParaRPr lang="en-US" dirty="0"/>
          </a:p>
          <a:p>
            <a:endParaRPr lang="en-US" dirty="0"/>
          </a:p>
          <a:p>
            <a:r>
              <a:rPr lang="en-US" dirty="0"/>
              <a:t>It was now possible to write programs on cards and have machines read them in instead of using plugboards.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21</a:t>
            </a:fld>
            <a:endParaRPr lang="en-US"/>
          </a:p>
        </p:txBody>
      </p:sp>
    </p:spTree>
    <p:extLst>
      <p:ext uri="{BB962C8B-B14F-4D97-AF65-F5344CB8AC3E}">
        <p14:creationId xmlns:p14="http://schemas.microsoft.com/office/powerpoint/2010/main" val="1952497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Generation 2 (1955 – 65): Transistors and batch systems </a:t>
            </a:r>
            <a:r>
              <a:rPr lang="en-US" b="1" dirty="0"/>
              <a:t>[CLICK]</a:t>
            </a:r>
            <a:endParaRPr lang="en-US" dirty="0"/>
          </a:p>
          <a:p>
            <a:endParaRPr lang="en-US" dirty="0"/>
          </a:p>
          <a:p>
            <a:r>
              <a:rPr lang="en-US" dirty="0"/>
              <a:t>Hardware-wise, computers began be constructed using Transistors. Compared to vacuum tubes, transistors are reliable and much faster. Commercial mainframes became more popular and were purchased by large companies.</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22</a:t>
            </a:fld>
            <a:endParaRPr lang="en-US"/>
          </a:p>
        </p:txBody>
      </p:sp>
    </p:spTree>
    <p:extLst>
      <p:ext uri="{BB962C8B-B14F-4D97-AF65-F5344CB8AC3E}">
        <p14:creationId xmlns:p14="http://schemas.microsoft.com/office/powerpoint/2010/main" val="1600185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The image shows a typical system of the era.  </a:t>
            </a:r>
            <a:r>
              <a:rPr lang="en-US" b="1" dirty="0"/>
              <a:t>[CLICK]</a:t>
            </a:r>
            <a:endParaRPr lang="en-US" dirty="0"/>
          </a:p>
          <a:p>
            <a:endParaRPr lang="en-US" dirty="0"/>
          </a:p>
          <a:p>
            <a:r>
              <a:rPr lang="en-US" dirty="0"/>
              <a:t>With the evolution in hardware, users were able to execute sequences of programs in the computers. These sequences of programs were called “batches.” </a:t>
            </a:r>
            <a:r>
              <a:rPr lang="en-US" b="1" dirty="0"/>
              <a:t>[CLICK]</a:t>
            </a:r>
            <a:endParaRPr lang="en-US" dirty="0"/>
          </a:p>
          <a:p>
            <a:endParaRPr lang="en-US" dirty="0"/>
          </a:p>
          <a:p>
            <a:r>
              <a:rPr lang="en-US" dirty="0"/>
              <a:t>Operating Systems were necessary. Their job was to load, execute and save the results of one program and do the same for the next until the batch job was finished. </a:t>
            </a:r>
            <a:r>
              <a:rPr lang="en-US" b="1" dirty="0"/>
              <a:t>[CLICK]</a:t>
            </a:r>
            <a:endParaRPr lang="en-US" dirty="0"/>
          </a:p>
          <a:p>
            <a:endParaRPr lang="en-US" dirty="0"/>
          </a:p>
          <a:p>
            <a:r>
              <a:rPr lang="en-US" dirty="0"/>
              <a:t>The role of the “programmer” became well defined. Programmers did not know how to “fix” the machine or keep it running and were not typically responsible for loading programs into it or operating the computer.  </a:t>
            </a:r>
            <a:r>
              <a:rPr lang="en-US" b="1" dirty="0"/>
              <a:t>[CLICK]</a:t>
            </a:r>
            <a:endParaRPr lang="en-US" dirty="0"/>
          </a:p>
          <a:p>
            <a:endParaRPr lang="en-US" dirty="0"/>
          </a:p>
          <a:p>
            <a:r>
              <a:rPr lang="en-US" dirty="0"/>
              <a:t>Operators would receive perforated cards from programmers and load them into the machine for execution. It may sound strange to us, but a programmer of that era might not interact with the computer at all.</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23</a:t>
            </a:fld>
            <a:endParaRPr lang="en-US"/>
          </a:p>
        </p:txBody>
      </p:sp>
    </p:spTree>
    <p:extLst>
      <p:ext uri="{BB962C8B-B14F-4D97-AF65-F5344CB8AC3E}">
        <p14:creationId xmlns:p14="http://schemas.microsoft.com/office/powerpoint/2010/main" val="2221747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dirty="0"/>
          </a:p>
          <a:p>
            <a:r>
              <a:rPr lang="en-US" dirty="0"/>
              <a:t>So, Generation 2 is characterized by: </a:t>
            </a:r>
            <a:r>
              <a:rPr lang="en-US" b="1" dirty="0"/>
              <a:t>[CLICK]</a:t>
            </a:r>
          </a:p>
          <a:p>
            <a:endParaRPr lang="en-US" dirty="0"/>
          </a:p>
          <a:p>
            <a:pPr marL="171450" indent="-171450">
              <a:buFontTx/>
              <a:buChar char="-"/>
            </a:pPr>
            <a:r>
              <a:rPr lang="en-US" dirty="0"/>
              <a:t>Computers built with transistors were more reliable than Gen1. </a:t>
            </a:r>
            <a:r>
              <a:rPr lang="en-US" b="1" dirty="0"/>
              <a:t>[CLICK]</a:t>
            </a:r>
          </a:p>
          <a:p>
            <a:pPr marL="171450" indent="-171450">
              <a:buFontTx/>
              <a:buChar char="-"/>
            </a:pPr>
            <a:endParaRPr lang="en-US" dirty="0"/>
          </a:p>
          <a:p>
            <a:pPr marL="171450" indent="-171450">
              <a:buFontTx/>
              <a:buChar char="-"/>
            </a:pPr>
            <a:r>
              <a:rPr lang="en-US" dirty="0"/>
              <a:t>Batch systems that run sequences of programs. </a:t>
            </a:r>
            <a:r>
              <a:rPr lang="en-US" b="1" dirty="0"/>
              <a:t>[CLICK]</a:t>
            </a:r>
          </a:p>
          <a:p>
            <a:pPr marL="171450" indent="-171450">
              <a:buFontTx/>
              <a:buChar char="-"/>
            </a:pPr>
            <a:endParaRPr lang="en-US" dirty="0"/>
          </a:p>
          <a:p>
            <a:pPr marL="171450" indent="-171450">
              <a:buFontTx/>
              <a:buChar char="-"/>
            </a:pPr>
            <a:r>
              <a:rPr lang="en-US" dirty="0"/>
              <a:t>Systems had rudimentary OSs. </a:t>
            </a:r>
            <a:r>
              <a:rPr lang="en-US" b="1" dirty="0"/>
              <a:t>[CLICK]</a:t>
            </a:r>
          </a:p>
          <a:p>
            <a:pPr marL="171450" indent="-171450">
              <a:buFontTx/>
              <a:buChar char="-"/>
            </a:pPr>
            <a:endParaRPr lang="en-US" dirty="0"/>
          </a:p>
          <a:p>
            <a:pPr marL="171450" indent="-171450">
              <a:buFontTx/>
              <a:buChar char="-"/>
            </a:pPr>
            <a:r>
              <a:rPr lang="en-US" dirty="0"/>
              <a:t>Users/programmers were not Operators</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24</a:t>
            </a:fld>
            <a:endParaRPr lang="en-US"/>
          </a:p>
        </p:txBody>
      </p:sp>
    </p:spTree>
    <p:extLst>
      <p:ext uri="{BB962C8B-B14F-4D97-AF65-F5344CB8AC3E}">
        <p14:creationId xmlns:p14="http://schemas.microsoft.com/office/powerpoint/2010/main" val="44600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A typical system of this generation would be composed of input unity, processing unity, and output unity. </a:t>
            </a:r>
            <a:r>
              <a:rPr lang="en-US" b="1" dirty="0"/>
              <a:t>[CLICK]</a:t>
            </a:r>
            <a:endParaRPr lang="en-US" dirty="0"/>
          </a:p>
          <a:p>
            <a:endParaRPr lang="en-US" dirty="0"/>
          </a:p>
          <a:p>
            <a:r>
              <a:rPr lang="en-US" dirty="0"/>
              <a:t>Magnetic tapes were typically used for storage. </a:t>
            </a:r>
            <a:r>
              <a:rPr lang="en-US" b="1" dirty="0"/>
              <a:t>[CLICK]</a:t>
            </a:r>
          </a:p>
          <a:p>
            <a:endParaRPr lang="en-US" b="1" dirty="0"/>
          </a:p>
          <a:p>
            <a:r>
              <a:rPr lang="en-US" dirty="0"/>
              <a:t>Perforated cards were typically used for input, </a:t>
            </a:r>
            <a:r>
              <a:rPr lang="en-US" b="1" dirty="0"/>
              <a:t>[CLICK]</a:t>
            </a:r>
          </a:p>
          <a:p>
            <a:endParaRPr lang="en-US" b="1" dirty="0"/>
          </a:p>
          <a:p>
            <a:r>
              <a:rPr lang="en-US" dirty="0"/>
              <a:t>while a printing unit would generate the output. </a:t>
            </a:r>
            <a:r>
              <a:rPr lang="en-US" b="1" dirty="0"/>
              <a:t>[CLICK]</a:t>
            </a:r>
            <a:endParaRPr lang="en-US" dirty="0"/>
          </a:p>
          <a:p>
            <a:endParaRPr lang="en-US" dirty="0"/>
          </a:p>
          <a:p>
            <a:r>
              <a:rPr lang="en-US" dirty="0"/>
              <a:t>Once the batches of programs were loaded, there was no interaction with users. Users had to wait until the execution finished to read the output.</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25</a:t>
            </a:fld>
            <a:endParaRPr lang="en-US"/>
          </a:p>
        </p:txBody>
      </p:sp>
    </p:spTree>
    <p:extLst>
      <p:ext uri="{BB962C8B-B14F-4D97-AF65-F5344CB8AC3E}">
        <p14:creationId xmlns:p14="http://schemas.microsoft.com/office/powerpoint/2010/main" val="3660555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Generation 2 is divided into 2a and 2b. </a:t>
            </a:r>
            <a:r>
              <a:rPr lang="en-US" b="1" dirty="0"/>
              <a:t>[CLICK]</a:t>
            </a:r>
            <a:endParaRPr lang="en-US" dirty="0"/>
          </a:p>
          <a:p>
            <a:endParaRPr lang="en-US" dirty="0"/>
          </a:p>
          <a:p>
            <a:r>
              <a:rPr lang="en-US" dirty="0"/>
              <a:t>Generation 2a: Each program on a batch (set of programs to execute), would complete before another one was loaded into the system for execution. </a:t>
            </a:r>
          </a:p>
          <a:p>
            <a:endParaRPr lang="en-US" dirty="0"/>
          </a:p>
          <a:p>
            <a:r>
              <a:rPr lang="en-US" dirty="0"/>
              <a:t>Programs had typically 3 steps: </a:t>
            </a:r>
            <a:r>
              <a:rPr lang="en-US" b="1" dirty="0"/>
              <a:t>[CLICK]</a:t>
            </a:r>
          </a:p>
          <a:p>
            <a:endParaRPr lang="en-US" b="1" dirty="0"/>
          </a:p>
          <a:p>
            <a:r>
              <a:rPr lang="en-US" dirty="0"/>
              <a:t>Read data from tapes, </a:t>
            </a:r>
            <a:r>
              <a:rPr lang="en-US" b="1" dirty="0"/>
              <a:t>[CLICK]</a:t>
            </a:r>
          </a:p>
          <a:p>
            <a:endParaRPr lang="en-US" b="1" dirty="0"/>
          </a:p>
          <a:p>
            <a:r>
              <a:rPr lang="en-US" dirty="0"/>
              <a:t>Process the data using the CPU, </a:t>
            </a:r>
            <a:r>
              <a:rPr lang="en-US" b="1" dirty="0"/>
              <a:t>[CLICK]</a:t>
            </a:r>
          </a:p>
          <a:p>
            <a:endParaRPr lang="en-US" b="1" dirty="0"/>
          </a:p>
          <a:p>
            <a:r>
              <a:rPr lang="en-US" dirty="0"/>
              <a:t>and Write the results. </a:t>
            </a:r>
            <a:r>
              <a:rPr lang="en-US" b="1" dirty="0"/>
              <a:t>[CLICK]</a:t>
            </a:r>
          </a:p>
          <a:p>
            <a:endParaRPr lang="en-US" b="1" dirty="0"/>
          </a:p>
          <a:p>
            <a:r>
              <a:rPr lang="en-US" dirty="0"/>
              <a:t>The majority of the time was spent either reading data or writing data, with large portions of time in which the CPU was idle, not performing any useful task.</a:t>
            </a:r>
          </a:p>
          <a:p>
            <a:endParaRPr lang="en-US" dirty="0"/>
          </a:p>
          <a:p>
            <a:r>
              <a:rPr lang="en-US" dirty="0"/>
              <a:t>This setup is defined as “</a:t>
            </a:r>
            <a:r>
              <a:rPr lang="en-US" dirty="0" err="1"/>
              <a:t>Uniprogrammed</a:t>
            </a:r>
            <a:r>
              <a:rPr lang="en-US" dirty="0"/>
              <a:t> Batch Systems” since there is a single program running at any given time. </a:t>
            </a:r>
          </a:p>
          <a:p>
            <a:endParaRPr lang="en-US" dirty="0"/>
          </a:p>
          <a:p>
            <a:r>
              <a:rPr lang="en-US" dirty="0"/>
              <a:t>A program in execution is either reading, processing or writing. The other programs in the batch must wait the completion of the previous program to begin execution.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26</a:t>
            </a:fld>
            <a:endParaRPr lang="en-US"/>
          </a:p>
        </p:txBody>
      </p:sp>
    </p:spTree>
    <p:extLst>
      <p:ext uri="{BB962C8B-B14F-4D97-AF65-F5344CB8AC3E}">
        <p14:creationId xmlns:p14="http://schemas.microsoft.com/office/powerpoint/2010/main" val="3577768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Generation 2b is characterized by </a:t>
            </a:r>
            <a:r>
              <a:rPr lang="en-US" dirty="0" err="1"/>
              <a:t>Multiprogrammed</a:t>
            </a:r>
            <a:r>
              <a:rPr lang="en-US" dirty="0"/>
              <a:t> systems. </a:t>
            </a:r>
            <a:r>
              <a:rPr lang="en-US" b="1" dirty="0"/>
              <a:t>[CLICK]</a:t>
            </a:r>
            <a:endParaRPr lang="en-US" dirty="0"/>
          </a:p>
          <a:p>
            <a:endParaRPr lang="en-US" dirty="0"/>
          </a:p>
          <a:p>
            <a:r>
              <a:rPr lang="en-US" dirty="0"/>
              <a:t>The aim is to keep the CPU busy at all times. </a:t>
            </a:r>
          </a:p>
          <a:p>
            <a:endParaRPr lang="en-US" dirty="0"/>
          </a:p>
          <a:p>
            <a:r>
              <a:rPr lang="en-US" dirty="0"/>
              <a:t>This is accomplished by utilizing a pipeline approach. </a:t>
            </a:r>
            <a:r>
              <a:rPr lang="en-US" b="1" dirty="0"/>
              <a:t>[CLICK]</a:t>
            </a:r>
          </a:p>
          <a:p>
            <a:endParaRPr lang="en-US" b="1" dirty="0"/>
          </a:p>
          <a:p>
            <a:r>
              <a:rPr lang="en-US" dirty="0"/>
              <a:t>While one program is writing, </a:t>
            </a:r>
            <a:r>
              <a:rPr lang="en-US" b="1" dirty="0"/>
              <a:t>[CLICK]</a:t>
            </a:r>
            <a:r>
              <a:rPr lang="en-US" dirty="0"/>
              <a:t> </a:t>
            </a:r>
          </a:p>
          <a:p>
            <a:endParaRPr lang="en-US" dirty="0"/>
          </a:p>
          <a:p>
            <a:r>
              <a:rPr lang="en-US" dirty="0"/>
              <a:t>another may be executing and yet another may be read. So, a pipeline is formed.</a:t>
            </a:r>
          </a:p>
          <a:p>
            <a:endParaRPr lang="en-US" dirty="0"/>
          </a:p>
          <a:p>
            <a:r>
              <a:rPr lang="en-US" dirty="0"/>
              <a:t>The OS is a little more complex, since it must manage multiple programs in different phases of execution. But overall performance of the system is increased. </a:t>
            </a:r>
            <a:r>
              <a:rPr lang="en-US" b="1" dirty="0"/>
              <a:t>[CLICK]</a:t>
            </a:r>
            <a:endParaRPr lang="en-US" dirty="0"/>
          </a:p>
          <a:p>
            <a:endParaRPr lang="en-US" dirty="0"/>
          </a:p>
          <a:p>
            <a:r>
              <a:rPr lang="en-US" dirty="0"/>
              <a:t>One limitation of this system is that there was no interaction with the user. After loading a batch, all users could do was to wait to see the printed results of the execution.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27</a:t>
            </a:fld>
            <a:endParaRPr lang="en-US"/>
          </a:p>
        </p:txBody>
      </p:sp>
    </p:spTree>
    <p:extLst>
      <p:ext uri="{BB962C8B-B14F-4D97-AF65-F5344CB8AC3E}">
        <p14:creationId xmlns:p14="http://schemas.microsoft.com/office/powerpoint/2010/main" val="112058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Generation 3 (1965-80) </a:t>
            </a:r>
            <a:r>
              <a:rPr lang="en-US" b="1" dirty="0"/>
              <a:t>[CLICK]</a:t>
            </a:r>
            <a:endParaRPr lang="en-US" dirty="0"/>
          </a:p>
          <a:p>
            <a:endParaRPr lang="en-US" dirty="0"/>
          </a:p>
          <a:p>
            <a:r>
              <a:rPr lang="en-US" dirty="0"/>
              <a:t>This generation is characterized by computers built with Integrated Circuits and users that were operators. </a:t>
            </a:r>
            <a:r>
              <a:rPr lang="en-US" b="1" dirty="0"/>
              <a:t>[CLICK]</a:t>
            </a:r>
            <a:endParaRPr lang="en-US" dirty="0"/>
          </a:p>
          <a:p>
            <a:endParaRPr lang="en-US" dirty="0"/>
          </a:p>
          <a:p>
            <a:r>
              <a:rPr lang="en-US" dirty="0"/>
              <a:t>Integrated Circuits allowed for miniaturization, performance and even grater reliability. </a:t>
            </a:r>
            <a:r>
              <a:rPr lang="en-US" b="1" dirty="0"/>
              <a:t>[CLICK]</a:t>
            </a:r>
            <a:endParaRPr lang="en-US" dirty="0"/>
          </a:p>
          <a:p>
            <a:endParaRPr lang="en-US" dirty="0"/>
          </a:p>
          <a:p>
            <a:r>
              <a:rPr lang="en-US" dirty="0"/>
              <a:t>Users/programmers developed software directly using terminals.</a:t>
            </a:r>
          </a:p>
          <a:p>
            <a:endParaRPr lang="en-US" dirty="0"/>
          </a:p>
          <a:p>
            <a:r>
              <a:rPr lang="en-US" dirty="0"/>
              <a:t>So, the figure of the operator, loading batches of perforated cards into the systems disappeared (the user is the operator!)</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28</a:t>
            </a:fld>
            <a:endParaRPr lang="en-US"/>
          </a:p>
        </p:txBody>
      </p:sp>
    </p:spTree>
    <p:extLst>
      <p:ext uri="{BB962C8B-B14F-4D97-AF65-F5344CB8AC3E}">
        <p14:creationId xmlns:p14="http://schemas.microsoft.com/office/powerpoint/2010/main" val="2218590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During this generation, Timesharing systems appeared. </a:t>
            </a:r>
            <a:r>
              <a:rPr lang="en-US" b="1" dirty="0"/>
              <a:t>[CLICK]</a:t>
            </a:r>
            <a:endParaRPr lang="en-US" dirty="0"/>
          </a:p>
          <a:p>
            <a:endParaRPr lang="en-US" dirty="0"/>
          </a:p>
          <a:p>
            <a:r>
              <a:rPr lang="en-US" dirty="0"/>
              <a:t>Computers became fast enough to perform multiple tasks per second. This speed allowed large systems (mainframes) to be connected to multiple terminals where users could interact with the system, for example developing and running programs. </a:t>
            </a:r>
            <a:r>
              <a:rPr lang="en-US" b="1" dirty="0"/>
              <a:t>[CLICK]</a:t>
            </a:r>
            <a:endParaRPr lang="en-US" dirty="0"/>
          </a:p>
          <a:p>
            <a:endParaRPr lang="en-US" dirty="0"/>
          </a:p>
          <a:p>
            <a:r>
              <a:rPr lang="en-US" dirty="0"/>
              <a:t>Each terminal/user would receive a small amount of processing time sequentially, however, that would happen multiple times per second. </a:t>
            </a:r>
          </a:p>
          <a:p>
            <a:endParaRPr lang="en-US" dirty="0"/>
          </a:p>
          <a:p>
            <a:r>
              <a:rPr lang="en-US" dirty="0"/>
              <a:t>As a result, users had the illusion of real-time interaction with the system, and the illusion that they were they were alone interacting with the system.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29</a:t>
            </a:fld>
            <a:endParaRPr lang="en-US"/>
          </a:p>
        </p:txBody>
      </p:sp>
    </p:spTree>
    <p:extLst>
      <p:ext uri="{BB962C8B-B14F-4D97-AF65-F5344CB8AC3E}">
        <p14:creationId xmlns:p14="http://schemas.microsoft.com/office/powerpoint/2010/main" val="3365407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We will not look into the details of the last two generations since we are still living them. They are characterized by personal computers and mobile computers. Additional generations have also been proposed such as a generation of Wearable computers.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30</a:t>
            </a:fld>
            <a:endParaRPr lang="en-US"/>
          </a:p>
        </p:txBody>
      </p:sp>
    </p:spTree>
    <p:extLst>
      <p:ext uri="{BB962C8B-B14F-4D97-AF65-F5344CB8AC3E}">
        <p14:creationId xmlns:p14="http://schemas.microsoft.com/office/powerpoint/2010/main" val="4160597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b="0" dirty="0"/>
              <a:t>But first, let’s look at some terminology. </a:t>
            </a:r>
            <a:r>
              <a:rPr lang="en-US" b="1" dirty="0"/>
              <a:t>[CLICK]</a:t>
            </a:r>
            <a:endParaRPr lang="en-US" b="0" dirty="0"/>
          </a:p>
          <a:p>
            <a:endParaRPr lang="en-US" b="0" dirty="0"/>
          </a:p>
          <a:p>
            <a:r>
              <a:rPr lang="en-US" b="0" dirty="0"/>
              <a:t>Algorithm: A set of instructions with finite initial store and state, a starting point, and unambiguous ordering until the endpoint (halt point).</a:t>
            </a:r>
          </a:p>
          <a:p>
            <a:endParaRPr lang="en-US" b="0" dirty="0"/>
          </a:p>
          <a:p>
            <a:r>
              <a:rPr lang="en-US" b="0" dirty="0"/>
              <a:t>Can be represented by a flow chart or a pseudocode. </a:t>
            </a:r>
            <a:r>
              <a:rPr lang="en-US" b="1" dirty="0"/>
              <a:t>[CLICK]</a:t>
            </a:r>
            <a:endParaRPr lang="en-US" b="0" dirty="0"/>
          </a:p>
          <a:p>
            <a:endParaRPr lang="en-US" b="0" dirty="0"/>
          </a:p>
          <a:p>
            <a:r>
              <a:rPr lang="en-US" b="0" dirty="0"/>
              <a:t>Program: The sequence of instructions that embody an algorithm. It can be the Source code or Machine Code.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2331388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By looking at the generations of computers and operating systems we see a pattern in which limitations and constraints periodically emerge and are overcome. </a:t>
            </a:r>
            <a:r>
              <a:rPr lang="en-US" b="1" dirty="0"/>
              <a:t>[CLICK]</a:t>
            </a:r>
            <a:endParaRPr lang="en-US" b="0" dirty="0"/>
          </a:p>
          <a:p>
            <a:endParaRPr lang="en-US" b="0" dirty="0"/>
          </a:p>
          <a:p>
            <a:r>
              <a:rPr lang="en-US" b="0" dirty="0"/>
              <a:t>Old computers had very limited memory and storage. Programmers of that era had to learn how to deal with those constraints. </a:t>
            </a:r>
            <a:r>
              <a:rPr lang="en-US" b="1" dirty="0"/>
              <a:t>[CLICK]</a:t>
            </a:r>
          </a:p>
          <a:p>
            <a:endParaRPr lang="en-US" b="1" dirty="0"/>
          </a:p>
          <a:p>
            <a:r>
              <a:rPr lang="en-US" b="0" dirty="0"/>
              <a:t>As computers evolved, large amounts of memory and storage became available at lower cost. Those “old” techniques seamed obsolete. Until wearables and embedded computers became popular and those limitations and the strategies to overcome them became relevant again. </a:t>
            </a:r>
          </a:p>
          <a:p>
            <a:endParaRPr lang="en-US" b="0" dirty="0"/>
          </a:p>
          <a:p>
            <a:r>
              <a:rPr lang="en-US" b="0" dirty="0"/>
              <a:t>Put simply, it is important to learn about the strategies and approaches that surround OSs. Even if they don’t seem immediately relevant anymore, they might become in the near future.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31</a:t>
            </a:fld>
            <a:endParaRPr lang="en-US"/>
          </a:p>
        </p:txBody>
      </p:sp>
    </p:spTree>
    <p:extLst>
      <p:ext uri="{BB962C8B-B14F-4D97-AF65-F5344CB8AC3E}">
        <p14:creationId xmlns:p14="http://schemas.microsoft.com/office/powerpoint/2010/main" val="4230092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Here is a Virtual Reality room where you can see some additional content. </a:t>
            </a:r>
          </a:p>
          <a:p>
            <a:endParaRPr lang="en-US" dirty="0"/>
          </a:p>
          <a:p>
            <a:r>
              <a:rPr lang="en-US" dirty="0"/>
              <a:t>You don’t need a VR headset. All you need is your computer. </a:t>
            </a:r>
          </a:p>
          <a:p>
            <a:endParaRPr lang="en-US" dirty="0"/>
          </a:p>
          <a:p>
            <a:r>
              <a:rPr lang="en-US" dirty="0"/>
              <a:t>This is additional material, not required. But it has some interesting content regarding the history of operating systems and the 5 generations. </a:t>
            </a:r>
          </a:p>
          <a:p>
            <a:endParaRPr lang="en-US" b="0" dirty="0"/>
          </a:p>
          <a:p>
            <a:r>
              <a:rPr lang="en-US" b="1" dirty="0"/>
              <a:t>[CLICK – Next Slide]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32</a:t>
            </a:fld>
            <a:endParaRPr lang="en-US"/>
          </a:p>
        </p:txBody>
      </p:sp>
    </p:spTree>
    <p:extLst>
      <p:ext uri="{BB962C8B-B14F-4D97-AF65-F5344CB8AC3E}">
        <p14:creationId xmlns:p14="http://schemas.microsoft.com/office/powerpoint/2010/main" val="562058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In this lecture, we discussed some of the history of operating systems. Now, you should be able to: </a:t>
            </a:r>
            <a:r>
              <a:rPr lang="en-US" b="1" dirty="0"/>
              <a:t>[CLICK]</a:t>
            </a:r>
            <a:endParaRPr lang="en-US" b="0" dirty="0"/>
          </a:p>
          <a:p>
            <a:endParaRPr lang="en-US" b="0" dirty="0"/>
          </a:p>
          <a:p>
            <a:r>
              <a:rPr lang="en-US" b="0" dirty="0"/>
              <a:t>Describe the generations of operating systems and their influences; </a:t>
            </a:r>
            <a:r>
              <a:rPr lang="en-US" b="1" dirty="0"/>
              <a:t>[CLICK]</a:t>
            </a:r>
            <a:endParaRPr lang="en-US" b="0" dirty="0"/>
          </a:p>
          <a:p>
            <a:endParaRPr lang="en-US" b="0" dirty="0"/>
          </a:p>
          <a:p>
            <a:r>
              <a:rPr lang="en-US" b="0" dirty="0"/>
              <a:t>Analyze effects of multiprogramming vs. </a:t>
            </a:r>
            <a:r>
              <a:rPr lang="en-US" b="0" dirty="0" err="1"/>
              <a:t>uniprogramming</a:t>
            </a:r>
            <a:r>
              <a:rPr lang="en-US" b="0" dirty="0"/>
              <a:t>; and </a:t>
            </a:r>
            <a:r>
              <a:rPr lang="en-US" b="1" dirty="0"/>
              <a:t>[CLICK]</a:t>
            </a:r>
            <a:endParaRPr lang="en-US" b="0" dirty="0"/>
          </a:p>
          <a:p>
            <a:endParaRPr lang="en-US" b="0" dirty="0"/>
          </a:p>
          <a:p>
            <a:r>
              <a:rPr lang="en-US" b="0" dirty="0"/>
              <a:t>Identify components and central abstractions of OS.</a:t>
            </a:r>
          </a:p>
          <a:p>
            <a:endParaRPr lang="en-US" b="0" dirty="0"/>
          </a:p>
          <a:p>
            <a:r>
              <a:rPr lang="en-US" b="0" dirty="0"/>
              <a:t>Thanks for watching! I’ll see you next time.</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33</a:t>
            </a:fld>
            <a:endParaRPr lang="en-US"/>
          </a:p>
        </p:txBody>
      </p:sp>
    </p:spTree>
    <p:extLst>
      <p:ext uri="{BB962C8B-B14F-4D97-AF65-F5344CB8AC3E}">
        <p14:creationId xmlns:p14="http://schemas.microsoft.com/office/powerpoint/2010/main" val="1113296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b="0" dirty="0"/>
              <a:t>Process: a program in execution Program plus, its Process State. These are represented by the current instruction, state of memory and resources. </a:t>
            </a:r>
            <a:r>
              <a:rPr lang="en-US" b="1" dirty="0"/>
              <a:t>[CLICK]</a:t>
            </a:r>
          </a:p>
          <a:p>
            <a:endParaRPr lang="en-US" b="0" dirty="0"/>
          </a:p>
          <a:p>
            <a:r>
              <a:rPr lang="en-US" b="0" dirty="0"/>
              <a:t>Job: a task to be completed. </a:t>
            </a:r>
          </a:p>
          <a:p>
            <a:endParaRPr lang="en-US" b="0" dirty="0"/>
          </a:p>
          <a:p>
            <a:r>
              <a:rPr lang="en-US" b="0" dirty="0"/>
              <a:t>Often a program or a collection of programs awaiting execution. A “job” can also be a process during execution. </a:t>
            </a:r>
            <a:r>
              <a:rPr lang="en-US" b="1" dirty="0"/>
              <a:t>[CLICK]</a:t>
            </a:r>
          </a:p>
          <a:p>
            <a:endParaRPr lang="en-US" b="0" dirty="0"/>
          </a:p>
          <a:p>
            <a:r>
              <a:rPr lang="en-US" b="0" dirty="0"/>
              <a:t>The words ‘process’ and ‘job’ are often used interchangeably in practice, but they are slightly different.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a:t>
            </a:fld>
            <a:endParaRPr lang="en-US"/>
          </a:p>
        </p:txBody>
      </p:sp>
    </p:spTree>
    <p:extLst>
      <p:ext uri="{BB962C8B-B14F-4D97-AF65-F5344CB8AC3E}">
        <p14:creationId xmlns:p14="http://schemas.microsoft.com/office/powerpoint/2010/main" val="435003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r>
              <a:rPr lang="en-US" b="0" dirty="0">
                <a:latin typeface="+mn-lt"/>
              </a:rPr>
              <a:t>Why do we need an OS? For example, to load a program onto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So, how to load a program onto a computer?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The OS helps us with repetitive or complex tasks that we want to achieve with a computer. For example, loading a program can involve a series of precise but repetitive tasks such as loading data from main memory to a register. </a:t>
            </a:r>
            <a:r>
              <a:rPr lang="en-US" sz="1200" b="1" kern="1200" dirty="0">
                <a:solidFill>
                  <a:schemeClr val="tx1"/>
                </a:solidFill>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The </a:t>
            </a:r>
            <a:r>
              <a:rPr lang="en-US" sz="1200" b="0" kern="1200" dirty="0" err="1">
                <a:solidFill>
                  <a:schemeClr val="tx1"/>
                </a:solidFill>
                <a:latin typeface="+mn-lt"/>
                <a:ea typeface="+mn-ea"/>
                <a:cs typeface="+mn-cs"/>
              </a:rPr>
              <a:t>Alteir</a:t>
            </a:r>
            <a:r>
              <a:rPr lang="en-US" sz="1200" b="0" kern="1200" dirty="0">
                <a:solidFill>
                  <a:schemeClr val="tx1"/>
                </a:solidFill>
                <a:latin typeface="+mn-lt"/>
                <a:ea typeface="+mn-ea"/>
                <a:cs typeface="+mn-cs"/>
              </a:rPr>
              <a:t> 8800 is an example of an old computer that did not have an Operating System.  Programs had to be loaded manually before execution. Even to run a simple program involved a series of tasks to be accomplished manually by the operator/programmer. Let’s watch a video of how the Altair 8800 works.</a:t>
            </a:r>
          </a:p>
          <a:p>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245007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[PAUSE FOR A COUPLE OF SECONDS THEN CLICK TO NEXT SLIDE]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1553196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spc="77" dirty="0">
              <a:solidFill>
                <a:srgbClr val="143F9C"/>
              </a:solidFill>
              <a:latin typeface="+mn-lt"/>
              <a:ea typeface="Jost*" pitchFamily="34" charset="-122"/>
            </a:endParaRPr>
          </a:p>
          <a:p>
            <a:pPr algn="l">
              <a:lnSpc>
                <a:spcPts val="2457"/>
              </a:lnSpc>
              <a:spcAft>
                <a:spcPts val="600"/>
              </a:spcAft>
              <a:buNone/>
            </a:pPr>
            <a:r>
              <a:rPr lang="en-US" sz="1200" b="0" kern="1200" dirty="0">
                <a:solidFill>
                  <a:schemeClr val="tx1"/>
                </a:solidFill>
                <a:latin typeface="+mn-lt"/>
                <a:ea typeface="+mn-ea"/>
                <a:cs typeface="+mn-cs"/>
              </a:rPr>
              <a:t>The OS also helps accessing I/O devices</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The OS provides the user with a uniform interface to access input and output devices. It often standardizes input and output routines.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The OS also provides a layer of safety. It restricts access to read/write routines to users and process. This keeps users or processes from accessing resources that they shouldn’t, which can disrupt the function of the entire operating system.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ts val="2457"/>
              </a:lnSpc>
              <a:spcBef>
                <a:spcPts val="0"/>
              </a:spcBef>
              <a:spcAft>
                <a:spcPts val="600"/>
              </a:spcAft>
              <a:buClrTx/>
              <a:buSzTx/>
              <a:buFontTx/>
              <a:buNone/>
              <a:tabLst/>
              <a:defRPr/>
            </a:pPr>
            <a:r>
              <a:rPr lang="en-US" sz="1200" b="0" kern="1200" dirty="0">
                <a:solidFill>
                  <a:schemeClr val="tx1"/>
                </a:solidFill>
                <a:latin typeface="+mn-lt"/>
                <a:ea typeface="+mn-ea"/>
                <a:cs typeface="+mn-cs"/>
              </a:rPr>
              <a:t>What about running multiple programs?</a:t>
            </a:r>
          </a:p>
          <a:p>
            <a:pPr marL="0" marR="0" lvl="0" indent="0" algn="l" defTabSz="914400" rtl="0" eaLnBrk="1" fontAlgn="auto" latinLnBrk="0" hangingPunct="1">
              <a:lnSpc>
                <a:spcPts val="2457"/>
              </a:lnSpc>
              <a:spcBef>
                <a:spcPts val="0"/>
              </a:spcBef>
              <a:spcAft>
                <a:spcPts val="600"/>
              </a:spcAft>
              <a:buClrTx/>
              <a:buSzTx/>
              <a:buFontTx/>
              <a:buNone/>
              <a:tabLst/>
              <a:defRPr/>
            </a:pPr>
            <a:endParaRPr lang="en-US" sz="1200" b="0" kern="1200" dirty="0">
              <a:solidFill>
                <a:schemeClr val="tx1"/>
              </a:solidFill>
              <a:latin typeface="+mn-lt"/>
              <a:ea typeface="+mn-ea"/>
              <a:cs typeface="+mn-cs"/>
            </a:endParaRPr>
          </a:p>
          <a:p>
            <a:pPr algn="l">
              <a:lnSpc>
                <a:spcPts val="2310"/>
              </a:lnSpc>
              <a:spcAft>
                <a:spcPts val="600"/>
              </a:spcAft>
              <a:buNone/>
            </a:pPr>
            <a:r>
              <a:rPr lang="en-US" sz="1200" b="0" kern="1200" dirty="0">
                <a:solidFill>
                  <a:schemeClr val="tx1"/>
                </a:solidFill>
                <a:latin typeface="+mn-lt"/>
                <a:ea typeface="+mn-ea"/>
                <a:cs typeface="+mn-cs"/>
              </a:rPr>
              <a:t>The OS also Manages resources, Protects private information, and Facilitates Interactions between multiple users, processes, and programs. In modern OSs, we are used to multi-tasking: write an email, while glancing at the web browser and listening to some music. The OS makes sure all these programs and tasks are accomplished for the user.</a:t>
            </a:r>
          </a:p>
          <a:p>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200411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But where does the OS fit in the organization of a typical personal computer system? </a:t>
            </a:r>
          </a:p>
          <a:p>
            <a:endParaRPr lang="en-US" b="0" dirty="0"/>
          </a:p>
          <a:p>
            <a:r>
              <a:rPr lang="en-US" b="0" dirty="0"/>
              <a:t>The OS is the layer of software that exists between the hardware and the user-interface program. </a:t>
            </a:r>
          </a:p>
          <a:p>
            <a:endParaRPr lang="en-US" b="0" dirty="0"/>
          </a:p>
          <a:p>
            <a:r>
              <a:rPr lang="en-US" b="0" dirty="0"/>
              <a:t>While the user-interface often seems to be part of the OS, it is not. It is one of the programs that it helps to execute for the user. </a:t>
            </a:r>
          </a:p>
          <a:p>
            <a:endParaRPr lang="en-US" b="0" dirty="0"/>
          </a:p>
          <a:p>
            <a:r>
              <a:rPr lang="en-US" b="0" dirty="0"/>
              <a:t>This is more transparent, for example, to Unix/Linux users that are used to changing user interfaces, while it may seem stranger to Windows or Mac OS users, that cannot choose between different user interface programs.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247942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The OS has two primary jobs: </a:t>
            </a:r>
            <a:r>
              <a:rPr lang="en-US" b="1" dirty="0"/>
              <a:t>[CLICK]</a:t>
            </a:r>
          </a:p>
          <a:p>
            <a:endParaRPr lang="en-US" b="0" dirty="0"/>
          </a:p>
          <a:p>
            <a:r>
              <a:rPr lang="en-US" b="0" dirty="0"/>
              <a:t>Resource Manager and  </a:t>
            </a:r>
            <a:r>
              <a:rPr lang="en-US" b="1" dirty="0"/>
              <a:t>[CLICK]</a:t>
            </a:r>
          </a:p>
          <a:p>
            <a:endParaRPr lang="en-US" b="0" dirty="0"/>
          </a:p>
          <a:p>
            <a:r>
              <a:rPr lang="en-US" b="0" dirty="0"/>
              <a:t>To provide an extended machine to the user. </a:t>
            </a:r>
            <a:r>
              <a:rPr lang="en-US" b="1" dirty="0"/>
              <a:t>[CLICK]</a:t>
            </a:r>
            <a:endParaRPr lang="en-US" b="0" dirty="0"/>
          </a:p>
          <a:p>
            <a:endParaRPr lang="en-US" b="0" dirty="0"/>
          </a:p>
          <a:p>
            <a:r>
              <a:rPr lang="en-US" b="0" dirty="0"/>
              <a:t>Let’s begin with OS as a resource manager.</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10</a:t>
            </a:fld>
            <a:endParaRPr lang="en-US"/>
          </a:p>
        </p:txBody>
      </p:sp>
    </p:spTree>
    <p:extLst>
      <p:ext uri="{BB962C8B-B14F-4D97-AF65-F5344CB8AC3E}">
        <p14:creationId xmlns:p14="http://schemas.microsoft.com/office/powerpoint/2010/main" val="1108529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09600" y="1717978"/>
            <a:ext cx="10872989" cy="849463"/>
          </a:xfrm>
        </p:spPr>
        <p:txBody>
          <a:bodyPr wrap="square" tIns="91440" bIns="91440" anchor="b" anchorCtr="0">
            <a:spAutoFit/>
          </a:bodyPr>
          <a:lstStyle>
            <a:lvl1pPr>
              <a:defRPr sz="4800" b="1">
                <a:solidFill>
                  <a:schemeClr val="bg1"/>
                </a:solidFill>
              </a:defRPr>
            </a:lvl1pPr>
          </a:lstStyle>
          <a:p>
            <a:r>
              <a:rPr lang="en-US" dirty="0"/>
              <a:t>Title Slide With Subheading</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09601" y="2757397"/>
            <a:ext cx="5166360" cy="424732"/>
          </a:xfrm>
        </p:spPr>
        <p:txBody>
          <a:bodyPr wrap="square">
            <a:spAutoFit/>
          </a:bodyPr>
          <a:lstStyle>
            <a:lvl1pPr marL="0" indent="0">
              <a:buNone/>
              <a:defRPr sz="2400" b="0">
                <a:solidFill>
                  <a:schemeClr val="tx1"/>
                </a:solidFill>
              </a:defRPr>
            </a:lvl1pPr>
          </a:lstStyle>
          <a:p>
            <a:pPr lvl="0"/>
            <a:endParaRPr lang="en-US" dirty="0"/>
          </a:p>
        </p:txBody>
      </p:sp>
    </p:spTree>
    <p:extLst>
      <p:ext uri="{BB962C8B-B14F-4D97-AF65-F5344CB8AC3E}">
        <p14:creationId xmlns:p14="http://schemas.microsoft.com/office/powerpoint/2010/main" val="18837053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Left Image Righ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0"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1" y="555162"/>
            <a:ext cx="4876800" cy="1671227"/>
          </a:xfrm>
        </p:spPr>
        <p:txBody>
          <a:bodyPr bIns="45720"/>
          <a:lstStyle>
            <a:lvl1pPr>
              <a:defRPr>
                <a:solidFill>
                  <a:schemeClr val="bg1"/>
                </a:solidFill>
              </a:defRPr>
            </a:lvl1pPr>
          </a:lstStyle>
          <a:p>
            <a:r>
              <a:rPr lang="en-US" dirty="0"/>
              <a:t>Content Left Image Right With Subheading</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08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7" name="Text Placeholder 9">
            <a:extLst>
              <a:ext uri="{FF2B5EF4-FFF2-40B4-BE49-F238E27FC236}">
                <a16:creationId xmlns:a16="http://schemas.microsoft.com/office/drawing/2014/main" id="{92164D4F-AFBB-F062-2A77-DB2BE3F62E59}"/>
              </a:ext>
            </a:extLst>
          </p:cNvPr>
          <p:cNvSpPr>
            <a:spLocks noGrp="1"/>
          </p:cNvSpPr>
          <p:nvPr>
            <p:ph type="body" sz="quarter" idx="15"/>
          </p:nvPr>
        </p:nvSpPr>
        <p:spPr>
          <a:xfrm>
            <a:off x="608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69406066"/>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eft Image Righ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1" y="0"/>
            <a:ext cx="6096000" cy="6858000"/>
          </a:xfrm>
        </p:spPr>
        <p:txBody>
          <a:bodyPr/>
          <a:lstStyle/>
          <a:p>
            <a:endParaRPr lang="en-US"/>
          </a:p>
        </p:txBody>
      </p:sp>
      <p:sp>
        <p:nvSpPr>
          <p:cNvPr id="4" name="Text Placeholder 9">
            <a:extLst>
              <a:ext uri="{FF2B5EF4-FFF2-40B4-BE49-F238E27FC236}">
                <a16:creationId xmlns:a16="http://schemas.microsoft.com/office/drawing/2014/main" id="{891FB2F9-96FE-0E99-4768-35313CF2A7CD}"/>
              </a:ext>
            </a:extLst>
          </p:cNvPr>
          <p:cNvSpPr>
            <a:spLocks noGrp="1"/>
          </p:cNvSpPr>
          <p:nvPr>
            <p:ph type="body" sz="quarter" idx="15"/>
          </p:nvPr>
        </p:nvSpPr>
        <p:spPr>
          <a:xfrm>
            <a:off x="608012" y="1946965"/>
            <a:ext cx="4877995" cy="400110"/>
          </a:xfrm>
        </p:spPr>
        <p:txBody>
          <a:bodyPr wrap="square">
            <a:spAutoFit/>
          </a:bodyPr>
          <a:lstStyle>
            <a:lvl1pPr>
              <a:lnSpc>
                <a:spcPct val="100000"/>
              </a:lnSpc>
              <a:defRPr/>
            </a:lvl1pPr>
          </a:lstStyle>
          <a:p>
            <a:pPr lvl="0"/>
            <a:r>
              <a:rPr lang="en-US" dirty="0"/>
              <a:t>Click to edit Master text styles</a:t>
            </a:r>
          </a:p>
        </p:txBody>
      </p:sp>
      <p:sp>
        <p:nvSpPr>
          <p:cNvPr id="7" name="Title 6">
            <a:extLst>
              <a:ext uri="{FF2B5EF4-FFF2-40B4-BE49-F238E27FC236}">
                <a16:creationId xmlns:a16="http://schemas.microsoft.com/office/drawing/2014/main" id="{0BBE9BC4-7152-E9EF-0EEE-FF02CFDDE18F}"/>
              </a:ext>
            </a:extLst>
          </p:cNvPr>
          <p:cNvSpPr>
            <a:spLocks noGrp="1"/>
          </p:cNvSpPr>
          <p:nvPr>
            <p:ph type="title" hasCustomPrompt="1"/>
          </p:nvPr>
        </p:nvSpPr>
        <p:spPr>
          <a:xfrm>
            <a:off x="609600" y="555162"/>
            <a:ext cx="4876799" cy="1902059"/>
          </a:xfrm>
        </p:spPr>
        <p:txBody>
          <a:bodyPr wrap="square">
            <a:spAutoFit/>
          </a:bodyPr>
          <a:lstStyle/>
          <a:p>
            <a:r>
              <a:rPr lang="en-US" dirty="0"/>
              <a:t>Content Left Image Right No Subheading</a:t>
            </a:r>
          </a:p>
        </p:txBody>
      </p:sp>
    </p:spTree>
    <p:extLst>
      <p:ext uri="{BB962C8B-B14F-4D97-AF65-F5344CB8AC3E}">
        <p14:creationId xmlns:p14="http://schemas.microsoft.com/office/powerpoint/2010/main" val="361714347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Right Image Lef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1"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705601" y="555162"/>
            <a:ext cx="4876800" cy="1144929"/>
          </a:xfrm>
        </p:spPr>
        <p:txBody>
          <a:bodyPr bIns="45720"/>
          <a:lstStyle>
            <a:lvl1pPr>
              <a:defRPr>
                <a:solidFill>
                  <a:schemeClr val="bg1"/>
                </a:solidFill>
              </a:defRPr>
            </a:lvl1pPr>
          </a:lstStyle>
          <a:p>
            <a:r>
              <a:rPr lang="en-US" dirty="0"/>
              <a:t>Content Right Image Left With Subheading</a:t>
            </a:r>
          </a:p>
        </p:txBody>
      </p:sp>
      <p:sp>
        <p:nvSpPr>
          <p:cNvPr id="7" name="Text Placeholder 3">
            <a:extLst>
              <a:ext uri="{FF2B5EF4-FFF2-40B4-BE49-F238E27FC236}">
                <a16:creationId xmlns:a16="http://schemas.microsoft.com/office/drawing/2014/main" id="{DCA6D470-285F-A307-4798-D9CF1D0B2E1C}"/>
              </a:ext>
            </a:extLst>
          </p:cNvPr>
          <p:cNvSpPr>
            <a:spLocks noGrp="1"/>
          </p:cNvSpPr>
          <p:nvPr>
            <p:ph type="body" sz="quarter" idx="15"/>
          </p:nvPr>
        </p:nvSpPr>
        <p:spPr>
          <a:xfrm>
            <a:off x="6704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4184174A-15E7-0438-8D7B-1D80F96537B4}"/>
              </a:ext>
            </a:extLst>
          </p:cNvPr>
          <p:cNvSpPr>
            <a:spLocks noGrp="1"/>
          </p:cNvSpPr>
          <p:nvPr>
            <p:ph type="body" sz="quarter" idx="16"/>
          </p:nvPr>
        </p:nvSpPr>
        <p:spPr>
          <a:xfrm>
            <a:off x="6704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9" name="Straight Connector 8">
            <a:extLst>
              <a:ext uri="{FF2B5EF4-FFF2-40B4-BE49-F238E27FC236}">
                <a16:creationId xmlns:a16="http://schemas.microsoft.com/office/drawing/2014/main" id="{FE61ABB8-1676-AD98-FE2B-452C81326D12}"/>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520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Right Image Lef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0" y="0"/>
            <a:ext cx="6096000" cy="6858000"/>
          </a:xfrm>
        </p:spPr>
        <p:txBody>
          <a:bodyPr/>
          <a:lstStyle/>
          <a:p>
            <a:endParaRPr lang="en-US"/>
          </a:p>
        </p:txBody>
      </p:sp>
      <p:sp>
        <p:nvSpPr>
          <p:cNvPr id="4" name="Text Placeholder 9">
            <a:extLst>
              <a:ext uri="{FF2B5EF4-FFF2-40B4-BE49-F238E27FC236}">
                <a16:creationId xmlns:a16="http://schemas.microsoft.com/office/drawing/2014/main" id="{FAE3C633-CBB1-0BF2-007C-0C226D86EE0E}"/>
              </a:ext>
            </a:extLst>
          </p:cNvPr>
          <p:cNvSpPr>
            <a:spLocks noGrp="1"/>
          </p:cNvSpPr>
          <p:nvPr>
            <p:ph type="body" sz="quarter" idx="15"/>
          </p:nvPr>
        </p:nvSpPr>
        <p:spPr>
          <a:xfrm>
            <a:off x="6705867" y="1946965"/>
            <a:ext cx="4877914" cy="400110"/>
          </a:xfrm>
        </p:spPr>
        <p:txBody>
          <a:bodyPr wrap="square">
            <a:spAutoFit/>
          </a:bodyPr>
          <a:lstStyle>
            <a:lvl1pPr>
              <a:lnSpc>
                <a:spcPct val="100000"/>
              </a:lnSpc>
              <a:defRPr/>
            </a:lvl1pPr>
          </a:lstStyle>
          <a:p>
            <a:pPr lvl="0"/>
            <a:r>
              <a:rPr lang="en-US" dirty="0"/>
              <a:t>Click to edit Master text styles</a:t>
            </a:r>
          </a:p>
        </p:txBody>
      </p:sp>
      <p:sp>
        <p:nvSpPr>
          <p:cNvPr id="3" name="Title 2">
            <a:extLst>
              <a:ext uri="{FF2B5EF4-FFF2-40B4-BE49-F238E27FC236}">
                <a16:creationId xmlns:a16="http://schemas.microsoft.com/office/drawing/2014/main" id="{359F4F3A-1A6E-763B-B1BE-070BE29A2EDB}"/>
              </a:ext>
            </a:extLst>
          </p:cNvPr>
          <p:cNvSpPr>
            <a:spLocks noGrp="1"/>
          </p:cNvSpPr>
          <p:nvPr>
            <p:ph type="title" hasCustomPrompt="1"/>
          </p:nvPr>
        </p:nvSpPr>
        <p:spPr>
          <a:xfrm>
            <a:off x="6705601" y="555162"/>
            <a:ext cx="4876800" cy="1902059"/>
          </a:xfrm>
        </p:spPr>
        <p:txBody>
          <a:bodyPr wrap="square">
            <a:spAutoFit/>
          </a:bodyPr>
          <a:lstStyle/>
          <a:p>
            <a:r>
              <a:rPr lang="en-US" dirty="0"/>
              <a:t>Content Right Image Left No Subheading</a:t>
            </a:r>
          </a:p>
        </p:txBody>
      </p:sp>
      <p:cxnSp>
        <p:nvCxnSpPr>
          <p:cNvPr id="2" name="Straight Connector 1">
            <a:extLst>
              <a:ext uri="{FF2B5EF4-FFF2-40B4-BE49-F238E27FC236}">
                <a16:creationId xmlns:a16="http://schemas.microsoft.com/office/drawing/2014/main" id="{F2089BCD-5447-AF37-CC37-81E7A7086F4A}"/>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09199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tructor On Screen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804D6A-4F66-0F6E-D6C0-1F94E2F7935D}"/>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4876800" cy="1671227"/>
          </a:xfrm>
        </p:spPr>
        <p:txBody>
          <a:bodyPr wrap="square" bIns="45720">
            <a:spAutoFit/>
          </a:bodyPr>
          <a:lstStyle>
            <a:lvl1pPr>
              <a:defRPr>
                <a:solidFill>
                  <a:schemeClr val="bg1"/>
                </a:solidFill>
              </a:defRPr>
            </a:lvl1pPr>
          </a:lstStyle>
          <a:p>
            <a:r>
              <a:rPr lang="en-US" dirty="0"/>
              <a:t>Instructor On Screen With Subheading</a:t>
            </a:r>
          </a:p>
        </p:txBody>
      </p:sp>
      <p:sp>
        <p:nvSpPr>
          <p:cNvPr id="7" name="Text Placeholder 3">
            <a:extLst>
              <a:ext uri="{FF2B5EF4-FFF2-40B4-BE49-F238E27FC236}">
                <a16:creationId xmlns:a16="http://schemas.microsoft.com/office/drawing/2014/main" id="{F7AF7CD4-F173-10CD-AE71-819A2FD25ADB}"/>
              </a:ext>
            </a:extLst>
          </p:cNvPr>
          <p:cNvSpPr>
            <a:spLocks noGrp="1"/>
          </p:cNvSpPr>
          <p:nvPr>
            <p:ph type="body" sz="quarter" idx="13"/>
          </p:nvPr>
        </p:nvSpPr>
        <p:spPr>
          <a:xfrm>
            <a:off x="608139" y="1710377"/>
            <a:ext cx="4876801"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AF0EF383-C099-8539-B9AC-DA69BC02813A}"/>
              </a:ext>
            </a:extLst>
          </p:cNvPr>
          <p:cNvSpPr>
            <a:spLocks noGrp="1"/>
          </p:cNvSpPr>
          <p:nvPr>
            <p:ph type="body" sz="quarter" idx="15"/>
          </p:nvPr>
        </p:nvSpPr>
        <p:spPr>
          <a:xfrm>
            <a:off x="608011" y="2431627"/>
            <a:ext cx="48768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23515B0A-9B2B-F8DA-828F-B91C00E11181}"/>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0056271"/>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tructor On Screen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6B6D76-CFD1-1D5F-7698-F7EE6AD22778}"/>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9">
            <a:extLst>
              <a:ext uri="{FF2B5EF4-FFF2-40B4-BE49-F238E27FC236}">
                <a16:creationId xmlns:a16="http://schemas.microsoft.com/office/drawing/2014/main" id="{AB6F6098-E582-CE83-A072-39A41C84E253}"/>
              </a:ext>
            </a:extLst>
          </p:cNvPr>
          <p:cNvSpPr>
            <a:spLocks noGrp="1"/>
          </p:cNvSpPr>
          <p:nvPr>
            <p:ph type="body" sz="quarter" idx="15"/>
          </p:nvPr>
        </p:nvSpPr>
        <p:spPr>
          <a:xfrm>
            <a:off x="608012" y="2466336"/>
            <a:ext cx="48768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7F0FF4CF-61C3-2A26-E324-19C29F760F95}"/>
              </a:ext>
            </a:extLst>
          </p:cNvPr>
          <p:cNvSpPr>
            <a:spLocks noGrp="1"/>
          </p:cNvSpPr>
          <p:nvPr>
            <p:ph type="title" hasCustomPrompt="1"/>
          </p:nvPr>
        </p:nvSpPr>
        <p:spPr>
          <a:xfrm>
            <a:off x="609600" y="555162"/>
            <a:ext cx="4876800" cy="1902059"/>
          </a:xfrm>
        </p:spPr>
        <p:txBody>
          <a:bodyPr>
            <a:spAutoFit/>
          </a:bodyPr>
          <a:lstStyle>
            <a:lvl1pPr>
              <a:defRPr>
                <a:solidFill>
                  <a:schemeClr val="bg1"/>
                </a:solidFill>
              </a:defRPr>
            </a:lvl1pPr>
          </a:lstStyle>
          <a:p>
            <a:r>
              <a:rPr lang="en-US" dirty="0"/>
              <a:t>Instructor On Screen No Subheading</a:t>
            </a:r>
          </a:p>
        </p:txBody>
      </p:sp>
      <p:cxnSp>
        <p:nvCxnSpPr>
          <p:cNvPr id="5" name="Straight Connector 4">
            <a:extLst>
              <a:ext uri="{FF2B5EF4-FFF2-40B4-BE49-F238E27FC236}">
                <a16:creationId xmlns:a16="http://schemas.microsoft.com/office/drawing/2014/main" id="{181908E1-47F6-7F20-BE87-2AFC5C8A38E4}"/>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5822929"/>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nstructor On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972800" cy="618631"/>
          </a:xfrm>
        </p:spPr>
        <p:txBody>
          <a:bodyPr bIns="45720"/>
          <a:lstStyle>
            <a:lvl1pPr>
              <a:defRPr>
                <a:solidFill>
                  <a:schemeClr val="tx2"/>
                </a:solidFill>
              </a:defRPr>
            </a:lvl1pPr>
          </a:lstStyle>
          <a:p>
            <a:r>
              <a:rPr lang="en-US" dirty="0"/>
              <a:t>Instructor On Screen</a:t>
            </a:r>
          </a:p>
        </p:txBody>
      </p:sp>
    </p:spTree>
    <p:extLst>
      <p:ext uri="{BB962C8B-B14F-4D97-AF65-F5344CB8AC3E}">
        <p14:creationId xmlns:p14="http://schemas.microsoft.com/office/powerpoint/2010/main" val="4183022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9627B8-84AC-882D-6115-32916E25FFDB}"/>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7798B354-6C34-24FD-968C-DA4A3BBC26DC}"/>
              </a:ext>
            </a:extLst>
          </p:cNvPr>
          <p:cNvSpPr>
            <a:spLocks noGrp="1"/>
          </p:cNvSpPr>
          <p:nvPr>
            <p:ph type="body" sz="quarter" idx="10"/>
          </p:nvPr>
        </p:nvSpPr>
        <p:spPr>
          <a:xfrm>
            <a:off x="1206500" y="1727200"/>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0" name="Text Placeholder 7">
            <a:extLst>
              <a:ext uri="{FF2B5EF4-FFF2-40B4-BE49-F238E27FC236}">
                <a16:creationId xmlns:a16="http://schemas.microsoft.com/office/drawing/2014/main" id="{4B0522F9-1A2F-AF19-3AD6-16B8E64CF058}"/>
              </a:ext>
            </a:extLst>
          </p:cNvPr>
          <p:cNvSpPr>
            <a:spLocks noGrp="1"/>
          </p:cNvSpPr>
          <p:nvPr>
            <p:ph type="body" sz="quarter" idx="11"/>
          </p:nvPr>
        </p:nvSpPr>
        <p:spPr>
          <a:xfrm>
            <a:off x="1206500" y="2923526"/>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1" name="Text Placeholder 7">
            <a:extLst>
              <a:ext uri="{FF2B5EF4-FFF2-40B4-BE49-F238E27FC236}">
                <a16:creationId xmlns:a16="http://schemas.microsoft.com/office/drawing/2014/main" id="{45713639-74FF-8024-B19D-6109059652F5}"/>
              </a:ext>
            </a:extLst>
          </p:cNvPr>
          <p:cNvSpPr>
            <a:spLocks noGrp="1"/>
          </p:cNvSpPr>
          <p:nvPr>
            <p:ph type="body" sz="quarter" idx="12"/>
          </p:nvPr>
        </p:nvSpPr>
        <p:spPr>
          <a:xfrm>
            <a:off x="1206500" y="4119852"/>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2" name="Text Placeholder 7">
            <a:extLst>
              <a:ext uri="{FF2B5EF4-FFF2-40B4-BE49-F238E27FC236}">
                <a16:creationId xmlns:a16="http://schemas.microsoft.com/office/drawing/2014/main" id="{FF8C78F6-5469-6477-5292-FE5B3728C3AF}"/>
              </a:ext>
            </a:extLst>
          </p:cNvPr>
          <p:cNvSpPr>
            <a:spLocks noGrp="1"/>
          </p:cNvSpPr>
          <p:nvPr>
            <p:ph type="body" sz="quarter" idx="13"/>
          </p:nvPr>
        </p:nvSpPr>
        <p:spPr>
          <a:xfrm>
            <a:off x="1206500" y="5316179"/>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3" name="Title 2">
            <a:extLst>
              <a:ext uri="{FF2B5EF4-FFF2-40B4-BE49-F238E27FC236}">
                <a16:creationId xmlns:a16="http://schemas.microsoft.com/office/drawing/2014/main" id="{5BEC6A6D-4F57-9F3B-EAA7-308E506A136E}"/>
              </a:ext>
            </a:extLst>
          </p:cNvPr>
          <p:cNvSpPr>
            <a:spLocks noGrp="1"/>
          </p:cNvSpPr>
          <p:nvPr>
            <p:ph type="title" hasCustomPrompt="1"/>
          </p:nvPr>
        </p:nvSpPr>
        <p:spPr>
          <a:xfrm>
            <a:off x="609600" y="555162"/>
            <a:ext cx="4869600" cy="618631"/>
          </a:xfrm>
        </p:spPr>
        <p:txBody>
          <a:bodyPr bIns="45720"/>
          <a:lstStyle>
            <a:lvl1pPr>
              <a:defRPr>
                <a:solidFill>
                  <a:schemeClr val="bg1"/>
                </a:solidFill>
              </a:defRPr>
            </a:lvl1pPr>
          </a:lstStyle>
          <a:p>
            <a:r>
              <a:rPr lang="en-US" dirty="0"/>
              <a:t>Objectives</a:t>
            </a:r>
          </a:p>
        </p:txBody>
      </p:sp>
      <p:cxnSp>
        <p:nvCxnSpPr>
          <p:cNvPr id="5" name="Straight Connector 4">
            <a:extLst>
              <a:ext uri="{FF2B5EF4-FFF2-40B4-BE49-F238E27FC236}">
                <a16:creationId xmlns:a16="http://schemas.microsoft.com/office/drawing/2014/main" id="{81AC9A1F-255C-0D18-6516-6BECD5849248}"/>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578094"/>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Headin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9A6AED2A-E40A-6CF2-C323-E15C9DBA0D1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420313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5E67B943-4C7A-7943-B319-0ED408D1BC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22302" y="-647692"/>
            <a:ext cx="5257800" cy="618631"/>
          </a:xfrm>
        </p:spPr>
        <p:txBody>
          <a:bodyPr bIns="45720"/>
          <a:lstStyle>
            <a:lvl1pPr>
              <a:defRPr>
                <a:solidFill>
                  <a:schemeClr val="tx2"/>
                </a:solidFill>
              </a:defRPr>
            </a:lvl1pPr>
          </a:lstStyle>
          <a:p>
            <a:r>
              <a:rPr lang="en-US" dirty="0"/>
              <a:t>Quote</a:t>
            </a:r>
          </a:p>
        </p:txBody>
      </p:sp>
      <p:sp>
        <p:nvSpPr>
          <p:cNvPr id="9" name="Text Placeholder 3">
            <a:extLst>
              <a:ext uri="{FF2B5EF4-FFF2-40B4-BE49-F238E27FC236}">
                <a16:creationId xmlns:a16="http://schemas.microsoft.com/office/drawing/2014/main" id="{37FED7D1-16AC-3EE6-2233-5C297D35ADED}"/>
              </a:ext>
            </a:extLst>
          </p:cNvPr>
          <p:cNvSpPr>
            <a:spLocks noGrp="1"/>
          </p:cNvSpPr>
          <p:nvPr>
            <p:ph type="body" sz="quarter" idx="15" hasCustomPrompt="1"/>
          </p:nvPr>
        </p:nvSpPr>
        <p:spPr>
          <a:xfrm>
            <a:off x="1576807" y="2035880"/>
            <a:ext cx="1048522" cy="2003625"/>
          </a:xfrm>
        </p:spPr>
        <p:txBody>
          <a:bodyPr wrap="square" anchor="ctr" anchorCtr="0">
            <a:spAutoFit/>
          </a:bodyPr>
          <a:lstStyle>
            <a:lvl1pPr marL="0" indent="0">
              <a:buNone/>
              <a:defRPr sz="13800" b="1">
                <a:solidFill>
                  <a:schemeClr val="tx1"/>
                </a:solidFill>
                <a:latin typeface="+mj-lt"/>
              </a:defRPr>
            </a:lvl1pPr>
            <a:lvl2pPr marL="457200" indent="0">
              <a:buNone/>
              <a:defRPr/>
            </a:lvl2pPr>
          </a:lstStyle>
          <a:p>
            <a:pPr lvl="0"/>
            <a:r>
              <a:rPr lang="en-US" dirty="0"/>
              <a:t>“</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1692442" y="2536018"/>
            <a:ext cx="8807115" cy="523220"/>
          </a:xfrm>
        </p:spPr>
        <p:txBody>
          <a:bodyPr wrap="square" anchor="ctr" anchorCtr="0">
            <a:spAutoFit/>
          </a:bodyPr>
          <a:lstStyle>
            <a:lvl1pPr marL="0" indent="0">
              <a:lnSpc>
                <a:spcPct val="100000"/>
              </a:lnSpc>
              <a:buNone/>
              <a:defRPr sz="2800" b="0">
                <a:solidFill>
                  <a:schemeClr val="bg1"/>
                </a:solidFill>
                <a:latin typeface="+mj-lt"/>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86817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9922" y="1630513"/>
            <a:ext cx="10872989" cy="849463"/>
          </a:xfrm>
        </p:spPr>
        <p:txBody>
          <a:bodyPr wrap="square" tIns="91440" bIns="91440" anchor="b" anchorCtr="0">
            <a:spAutoFit/>
          </a:bodyPr>
          <a:lstStyle>
            <a:lvl1pPr>
              <a:defRPr sz="4800" b="1">
                <a:solidFill>
                  <a:schemeClr val="bg1"/>
                </a:solidFill>
              </a:defRPr>
            </a:lvl1pPr>
          </a:lstStyle>
          <a:p>
            <a:r>
              <a:rPr lang="en-US" dirty="0"/>
              <a:t>Title Slide No Subheading</a:t>
            </a:r>
          </a:p>
        </p:txBody>
      </p:sp>
    </p:spTree>
    <p:extLst>
      <p:ext uri="{BB962C8B-B14F-4D97-AF65-F5344CB8AC3E}">
        <p14:creationId xmlns:p14="http://schemas.microsoft.com/office/powerpoint/2010/main" val="3922812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tem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Items Vertical</a:t>
            </a:r>
          </a:p>
        </p:txBody>
      </p:sp>
      <p:sp>
        <p:nvSpPr>
          <p:cNvPr id="6" name="Text Placeholder 3">
            <a:extLst>
              <a:ext uri="{FF2B5EF4-FFF2-40B4-BE49-F238E27FC236}">
                <a16:creationId xmlns:a16="http://schemas.microsoft.com/office/drawing/2014/main" id="{C0BBCCAF-34FD-7D6E-0D68-C574E65D9FA6}"/>
              </a:ext>
            </a:extLst>
          </p:cNvPr>
          <p:cNvSpPr>
            <a:spLocks noGrp="1"/>
          </p:cNvSpPr>
          <p:nvPr>
            <p:ph type="body" sz="quarter" idx="13"/>
          </p:nvPr>
        </p:nvSpPr>
        <p:spPr>
          <a:xfrm>
            <a:off x="1709731" y="17254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1" name="Text Placeholder 10">
            <a:extLst>
              <a:ext uri="{FF2B5EF4-FFF2-40B4-BE49-F238E27FC236}">
                <a16:creationId xmlns:a16="http://schemas.microsoft.com/office/drawing/2014/main" id="{4667AA14-F4C6-9A30-1E5A-30252133092D}"/>
              </a:ext>
            </a:extLst>
          </p:cNvPr>
          <p:cNvSpPr>
            <a:spLocks noGrp="1"/>
          </p:cNvSpPr>
          <p:nvPr>
            <p:ph type="body" sz="quarter" idx="14"/>
          </p:nvPr>
        </p:nvSpPr>
        <p:spPr>
          <a:xfrm>
            <a:off x="1710191" y="2136838"/>
            <a:ext cx="9653041" cy="400110"/>
          </a:xfrm>
        </p:spPr>
        <p:txBody>
          <a:bodyPr wrap="square">
            <a:spAutoFit/>
          </a:bodyPr>
          <a:lstStyle>
            <a:lvl1pPr>
              <a:lnSpc>
                <a:spcPct val="100000"/>
              </a:lnSpc>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A4081E9-35C5-9D13-D0D7-3697D7731F3A}"/>
              </a:ext>
            </a:extLst>
          </p:cNvPr>
          <p:cNvSpPr>
            <a:spLocks noGrp="1"/>
          </p:cNvSpPr>
          <p:nvPr>
            <p:ph type="body" sz="quarter" idx="15"/>
          </p:nvPr>
        </p:nvSpPr>
        <p:spPr>
          <a:xfrm>
            <a:off x="1709731" y="33002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3" name="Text Placeholder 10">
            <a:extLst>
              <a:ext uri="{FF2B5EF4-FFF2-40B4-BE49-F238E27FC236}">
                <a16:creationId xmlns:a16="http://schemas.microsoft.com/office/drawing/2014/main" id="{77DCFB00-E197-1E0F-6E64-2D104C42FDB4}"/>
              </a:ext>
            </a:extLst>
          </p:cNvPr>
          <p:cNvSpPr>
            <a:spLocks noGrp="1"/>
          </p:cNvSpPr>
          <p:nvPr>
            <p:ph type="body" sz="quarter" idx="16"/>
          </p:nvPr>
        </p:nvSpPr>
        <p:spPr>
          <a:xfrm>
            <a:off x="1710191" y="3711638"/>
            <a:ext cx="9653041" cy="400110"/>
          </a:xfrm>
        </p:spPr>
        <p:txBody>
          <a:bodyPr wrap="square">
            <a:spAutoFit/>
          </a:bodyPr>
          <a:lstStyle>
            <a:lvl1pPr>
              <a:lnSpc>
                <a:spcPct val="100000"/>
              </a:lnSpc>
              <a:defRPr/>
            </a:lvl1pPr>
          </a:lstStyle>
          <a:p>
            <a:pPr lvl="0"/>
            <a:r>
              <a:rPr lang="en-US" dirty="0"/>
              <a:t>Click to edit Master text styles</a:t>
            </a:r>
          </a:p>
        </p:txBody>
      </p:sp>
      <p:sp>
        <p:nvSpPr>
          <p:cNvPr id="14" name="Text Placeholder 3">
            <a:extLst>
              <a:ext uri="{FF2B5EF4-FFF2-40B4-BE49-F238E27FC236}">
                <a16:creationId xmlns:a16="http://schemas.microsoft.com/office/drawing/2014/main" id="{5C24D8A0-D5B6-2DAD-FA5D-339710017D30}"/>
              </a:ext>
            </a:extLst>
          </p:cNvPr>
          <p:cNvSpPr>
            <a:spLocks noGrp="1"/>
          </p:cNvSpPr>
          <p:nvPr>
            <p:ph type="body" sz="quarter" idx="17"/>
          </p:nvPr>
        </p:nvSpPr>
        <p:spPr>
          <a:xfrm>
            <a:off x="1709731" y="48750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5" name="Text Placeholder 10">
            <a:extLst>
              <a:ext uri="{FF2B5EF4-FFF2-40B4-BE49-F238E27FC236}">
                <a16:creationId xmlns:a16="http://schemas.microsoft.com/office/drawing/2014/main" id="{91A86BCB-B202-E7D7-94BD-9684EF12A0AC}"/>
              </a:ext>
            </a:extLst>
          </p:cNvPr>
          <p:cNvSpPr>
            <a:spLocks noGrp="1"/>
          </p:cNvSpPr>
          <p:nvPr>
            <p:ph type="body" sz="quarter" idx="18"/>
          </p:nvPr>
        </p:nvSpPr>
        <p:spPr>
          <a:xfrm>
            <a:off x="1710191" y="5278223"/>
            <a:ext cx="9653041" cy="400110"/>
          </a:xfrm>
        </p:spPr>
        <p:txBody>
          <a:bodyPr wrap="square">
            <a:spAutoFit/>
          </a:bodyPr>
          <a:lstStyle>
            <a:lvl1pPr>
              <a:lnSpc>
                <a:spcPct val="100000"/>
              </a:lnSpc>
              <a:defRPr/>
            </a:lvl1pPr>
          </a:lstStyle>
          <a:p>
            <a:pPr lvl="0"/>
            <a:r>
              <a:rPr lang="en-US" dirty="0"/>
              <a:t>Click to edit Master text styles</a:t>
            </a:r>
          </a:p>
        </p:txBody>
      </p:sp>
      <p:pic>
        <p:nvPicPr>
          <p:cNvPr id="4" name="Picture 3" descr="A picture containing light&#10;&#10;Description automatically generated">
            <a:extLst>
              <a:ext uri="{FF2B5EF4-FFF2-40B4-BE49-F238E27FC236}">
                <a16:creationId xmlns:a16="http://schemas.microsoft.com/office/drawing/2014/main" id="{B547A9B2-4FF5-68F0-5F22-79D8E1FB994B}"/>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Tree>
    <p:extLst>
      <p:ext uri="{BB962C8B-B14F-4D97-AF65-F5344CB8AC3E}">
        <p14:creationId xmlns:p14="http://schemas.microsoft.com/office/powerpoint/2010/main" val="2654182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Or Five Items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Or Five Items Horizontal</a:t>
            </a:r>
          </a:p>
        </p:txBody>
      </p:sp>
      <p:sp>
        <p:nvSpPr>
          <p:cNvPr id="19" name="Text Placeholder 4">
            <a:extLst>
              <a:ext uri="{FF2B5EF4-FFF2-40B4-BE49-F238E27FC236}">
                <a16:creationId xmlns:a16="http://schemas.microsoft.com/office/drawing/2014/main" id="{BE1AB42E-9B24-4CCB-0898-CEC4161A1BE0}"/>
              </a:ext>
            </a:extLst>
          </p:cNvPr>
          <p:cNvSpPr>
            <a:spLocks noGrp="1"/>
          </p:cNvSpPr>
          <p:nvPr>
            <p:ph type="body" sz="quarter" idx="24"/>
          </p:nvPr>
        </p:nvSpPr>
        <p:spPr>
          <a:xfrm>
            <a:off x="2639292"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0" name="Text Placeholder 5">
            <a:extLst>
              <a:ext uri="{FF2B5EF4-FFF2-40B4-BE49-F238E27FC236}">
                <a16:creationId xmlns:a16="http://schemas.microsoft.com/office/drawing/2014/main" id="{394FD22E-B877-2EA9-C515-34728364380C}"/>
              </a:ext>
            </a:extLst>
          </p:cNvPr>
          <p:cNvSpPr>
            <a:spLocks noGrp="1"/>
          </p:cNvSpPr>
          <p:nvPr>
            <p:ph type="body" sz="quarter" idx="25"/>
          </p:nvPr>
        </p:nvSpPr>
        <p:spPr>
          <a:xfrm>
            <a:off x="2639292"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6" name="Text Placeholder 4">
            <a:extLst>
              <a:ext uri="{FF2B5EF4-FFF2-40B4-BE49-F238E27FC236}">
                <a16:creationId xmlns:a16="http://schemas.microsoft.com/office/drawing/2014/main" id="{3AACF134-8F63-9DBD-4CCB-B5742721F0F7}"/>
              </a:ext>
            </a:extLst>
          </p:cNvPr>
          <p:cNvSpPr>
            <a:spLocks noGrp="1"/>
          </p:cNvSpPr>
          <p:nvPr>
            <p:ph type="body" sz="quarter" idx="26"/>
          </p:nvPr>
        </p:nvSpPr>
        <p:spPr>
          <a:xfrm>
            <a:off x="6594763"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17" name="Text Placeholder 5">
            <a:extLst>
              <a:ext uri="{FF2B5EF4-FFF2-40B4-BE49-F238E27FC236}">
                <a16:creationId xmlns:a16="http://schemas.microsoft.com/office/drawing/2014/main" id="{FB8BF81A-652C-93ED-941B-D080E246D2C6}"/>
              </a:ext>
            </a:extLst>
          </p:cNvPr>
          <p:cNvSpPr>
            <a:spLocks noGrp="1"/>
          </p:cNvSpPr>
          <p:nvPr>
            <p:ph type="body" sz="quarter" idx="27"/>
          </p:nvPr>
        </p:nvSpPr>
        <p:spPr>
          <a:xfrm>
            <a:off x="6594763"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8" name="Text Placeholder 4">
            <a:extLst>
              <a:ext uri="{FF2B5EF4-FFF2-40B4-BE49-F238E27FC236}">
                <a16:creationId xmlns:a16="http://schemas.microsoft.com/office/drawing/2014/main" id="{9598E13C-B79B-F9DC-CC82-A75742D676F0}"/>
              </a:ext>
            </a:extLst>
          </p:cNvPr>
          <p:cNvSpPr>
            <a:spLocks noGrp="1"/>
          </p:cNvSpPr>
          <p:nvPr>
            <p:ph type="body" sz="quarter" idx="28"/>
          </p:nvPr>
        </p:nvSpPr>
        <p:spPr>
          <a:xfrm>
            <a:off x="65116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9" name="Text Placeholder 5">
            <a:extLst>
              <a:ext uri="{FF2B5EF4-FFF2-40B4-BE49-F238E27FC236}">
                <a16:creationId xmlns:a16="http://schemas.microsoft.com/office/drawing/2014/main" id="{937F907A-3788-1939-58AC-4AE655CA1637}"/>
              </a:ext>
            </a:extLst>
          </p:cNvPr>
          <p:cNvSpPr>
            <a:spLocks noGrp="1"/>
          </p:cNvSpPr>
          <p:nvPr>
            <p:ph type="body" sz="quarter" idx="29"/>
          </p:nvPr>
        </p:nvSpPr>
        <p:spPr>
          <a:xfrm>
            <a:off x="651162"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0" name="Text Placeholder 4">
            <a:extLst>
              <a:ext uri="{FF2B5EF4-FFF2-40B4-BE49-F238E27FC236}">
                <a16:creationId xmlns:a16="http://schemas.microsoft.com/office/drawing/2014/main" id="{E4425ACC-56AB-8C36-6DF8-BE669A960AA3}"/>
              </a:ext>
            </a:extLst>
          </p:cNvPr>
          <p:cNvSpPr>
            <a:spLocks noGrp="1"/>
          </p:cNvSpPr>
          <p:nvPr>
            <p:ph type="body" sz="quarter" idx="30"/>
          </p:nvPr>
        </p:nvSpPr>
        <p:spPr>
          <a:xfrm>
            <a:off x="4617027"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1" name="Text Placeholder 5">
            <a:extLst>
              <a:ext uri="{FF2B5EF4-FFF2-40B4-BE49-F238E27FC236}">
                <a16:creationId xmlns:a16="http://schemas.microsoft.com/office/drawing/2014/main" id="{1FF2A82F-27D7-A0F9-1F5E-8D52A78E49C6}"/>
              </a:ext>
            </a:extLst>
          </p:cNvPr>
          <p:cNvSpPr>
            <a:spLocks noGrp="1"/>
          </p:cNvSpPr>
          <p:nvPr>
            <p:ph type="body" sz="quarter" idx="31"/>
          </p:nvPr>
        </p:nvSpPr>
        <p:spPr>
          <a:xfrm>
            <a:off x="4617027"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2" name="Text Placeholder 4">
            <a:extLst>
              <a:ext uri="{FF2B5EF4-FFF2-40B4-BE49-F238E27FC236}">
                <a16:creationId xmlns:a16="http://schemas.microsoft.com/office/drawing/2014/main" id="{B8BA4716-A2FA-C09E-8B13-909703173E72}"/>
              </a:ext>
            </a:extLst>
          </p:cNvPr>
          <p:cNvSpPr>
            <a:spLocks noGrp="1"/>
          </p:cNvSpPr>
          <p:nvPr>
            <p:ph type="body" sz="quarter" idx="32"/>
          </p:nvPr>
        </p:nvSpPr>
        <p:spPr>
          <a:xfrm>
            <a:off x="858289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3" name="Text Placeholder 5">
            <a:extLst>
              <a:ext uri="{FF2B5EF4-FFF2-40B4-BE49-F238E27FC236}">
                <a16:creationId xmlns:a16="http://schemas.microsoft.com/office/drawing/2014/main" id="{0661BC76-FC86-BF20-58D2-1A5A4A49414C}"/>
              </a:ext>
            </a:extLst>
          </p:cNvPr>
          <p:cNvSpPr>
            <a:spLocks noGrp="1"/>
          </p:cNvSpPr>
          <p:nvPr>
            <p:ph type="body" sz="quarter" idx="33"/>
          </p:nvPr>
        </p:nvSpPr>
        <p:spPr>
          <a:xfrm>
            <a:off x="8582892" y="5174965"/>
            <a:ext cx="2957945" cy="381643"/>
          </a:xfrm>
        </p:spPr>
        <p:txBody>
          <a:bodyPr wrap="square" tIns="36576" bIns="36576">
            <a:spAutoFit/>
          </a:bodyPr>
          <a:lstStyle>
            <a:lvl1pPr marL="0" indent="0" algn="l">
              <a:lnSpc>
                <a:spcPct val="100000"/>
              </a:lnSpc>
              <a:buNone/>
              <a:defRPr sz="2000"/>
            </a:lvl1pPr>
          </a:lstStyle>
          <a:p>
            <a:endParaRPr lang="en-US" dirty="0"/>
          </a:p>
        </p:txBody>
      </p:sp>
    </p:spTree>
    <p:extLst>
      <p:ext uri="{BB962C8B-B14F-4D97-AF65-F5344CB8AC3E}">
        <p14:creationId xmlns:p14="http://schemas.microsoft.com/office/powerpoint/2010/main" val="1079006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Tree>
    <p:extLst>
      <p:ext uri="{BB962C8B-B14F-4D97-AF65-F5344CB8AC3E}">
        <p14:creationId xmlns:p14="http://schemas.microsoft.com/office/powerpoint/2010/main" val="719545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6613450" y="1905444"/>
            <a:ext cx="4365266"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1186780" y="1912242"/>
            <a:ext cx="4365266"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27E467-B0F3-0CA9-0001-FB359FAF3580}"/>
              </a:ext>
            </a:extLst>
          </p:cNvPr>
          <p:cNvSpPr/>
          <p:nvPr/>
        </p:nvSpPr>
        <p:spPr>
          <a:xfrm>
            <a:off x="3073158"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1" name="Graphic 10" descr="Badge Tick1 with solid fill">
            <a:extLst>
              <a:ext uri="{FF2B5EF4-FFF2-40B4-BE49-F238E27FC236}">
                <a16:creationId xmlns:a16="http://schemas.microsoft.com/office/drawing/2014/main" id="{EB1E117F-8CA2-4AEB-4F50-70992C0E2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7896" y="1483926"/>
            <a:ext cx="843036" cy="843036"/>
          </a:xfrm>
          <a:prstGeom prst="rect">
            <a:avLst/>
          </a:prstGeom>
        </p:spPr>
      </p:pic>
      <p:sp>
        <p:nvSpPr>
          <p:cNvPr id="13" name="Oval 12">
            <a:extLst>
              <a:ext uri="{FF2B5EF4-FFF2-40B4-BE49-F238E27FC236}">
                <a16:creationId xmlns:a16="http://schemas.microsoft.com/office/drawing/2014/main" id="{813F9F49-7DD3-C0A3-B7F1-8A20A934379F}"/>
              </a:ext>
            </a:extLst>
          </p:cNvPr>
          <p:cNvSpPr/>
          <p:nvPr userDrawn="1"/>
        </p:nvSpPr>
        <p:spPr>
          <a:xfrm>
            <a:off x="8499826"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p>
        </p:txBody>
      </p:sp>
      <p:pic>
        <p:nvPicPr>
          <p:cNvPr id="14" name="Graphic 13" descr="Badge Cross with solid fill">
            <a:extLst>
              <a:ext uri="{FF2B5EF4-FFF2-40B4-BE49-F238E27FC236}">
                <a16:creationId xmlns:a16="http://schemas.microsoft.com/office/drawing/2014/main" id="{A4064CF7-83B6-E7DA-5C89-3FB67FF60D9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4564" y="1490725"/>
            <a:ext cx="843036" cy="843036"/>
          </a:xfrm>
          <a:prstGeom prst="rect">
            <a:avLst/>
          </a:prstGeom>
        </p:spPr>
      </p:pic>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717078" y="2326962"/>
            <a:ext cx="3304670"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1311965" y="2892429"/>
            <a:ext cx="4121426"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7143748" y="2326962"/>
            <a:ext cx="3304670"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6738635" y="2892429"/>
            <a:ext cx="4121426"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2159765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lvl1pPr>
              <a:defRPr/>
            </a:lvl1pPr>
          </a:lstStyle>
          <a:p>
            <a:r>
              <a:rPr lang="en-US" dirty="0"/>
              <a:t>Three Boxes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4280389" y="1691799"/>
            <a:ext cx="3630967"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471015" y="16985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001313" y="2113317"/>
            <a:ext cx="2748778"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596200" y="2678784"/>
            <a:ext cx="3428144"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4810687" y="2113317"/>
            <a:ext cx="2748778"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4405574" y="2678784"/>
            <a:ext cx="3428144"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
        <p:nvSpPr>
          <p:cNvPr id="17" name="Rounded Rectangle 2">
            <a:extLst>
              <a:ext uri="{FF2B5EF4-FFF2-40B4-BE49-F238E27FC236}">
                <a16:creationId xmlns:a16="http://schemas.microsoft.com/office/drawing/2014/main" id="{93019C53-B90D-DE10-4CF9-7AA42350E5F7}"/>
              </a:ext>
              <a:ext uri="{C183D7F6-B498-43B3-948B-1728B52AA6E4}">
                <adec:decorative xmlns:adec="http://schemas.microsoft.com/office/drawing/2017/decorative" val="1"/>
              </a:ext>
            </a:extLst>
          </p:cNvPr>
          <p:cNvSpPr/>
          <p:nvPr userDrawn="1"/>
        </p:nvSpPr>
        <p:spPr>
          <a:xfrm>
            <a:off x="8089763" y="1691799"/>
            <a:ext cx="3630967" cy="4207122"/>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Text Placeholder 4">
            <a:extLst>
              <a:ext uri="{FF2B5EF4-FFF2-40B4-BE49-F238E27FC236}">
                <a16:creationId xmlns:a16="http://schemas.microsoft.com/office/drawing/2014/main" id="{0E33C920-0C2C-2EC0-BF4C-3BD9E85CDAA9}"/>
              </a:ext>
            </a:extLst>
          </p:cNvPr>
          <p:cNvSpPr>
            <a:spLocks noGrp="1"/>
          </p:cNvSpPr>
          <p:nvPr>
            <p:ph type="body" sz="quarter" idx="28" hasCustomPrompt="1"/>
          </p:nvPr>
        </p:nvSpPr>
        <p:spPr>
          <a:xfrm>
            <a:off x="8620061" y="2113317"/>
            <a:ext cx="2748778" cy="480131"/>
          </a:xfrm>
        </p:spPr>
        <p:txBody>
          <a:bodyPr>
            <a:noAutofit/>
          </a:bodyPr>
          <a:lstStyle>
            <a:lvl1pPr marL="0" indent="0" algn="ctr">
              <a:lnSpc>
                <a:spcPct val="100000"/>
              </a:lnSpc>
              <a:buNone/>
              <a:defRPr sz="2800" b="1" i="0">
                <a:solidFill>
                  <a:schemeClr val="accent2"/>
                </a:solidFill>
              </a:defRPr>
            </a:lvl1pPr>
          </a:lstStyle>
          <a:p>
            <a:r>
              <a:rPr lang="en-US" dirty="0"/>
              <a:t>CONS</a:t>
            </a:r>
          </a:p>
        </p:txBody>
      </p:sp>
      <p:sp>
        <p:nvSpPr>
          <p:cNvPr id="20" name="Text Placeholder 5">
            <a:extLst>
              <a:ext uri="{FF2B5EF4-FFF2-40B4-BE49-F238E27FC236}">
                <a16:creationId xmlns:a16="http://schemas.microsoft.com/office/drawing/2014/main" id="{10FE854F-3E50-CFA0-DC42-FF38C28F3088}"/>
              </a:ext>
            </a:extLst>
          </p:cNvPr>
          <p:cNvSpPr>
            <a:spLocks noGrp="1"/>
          </p:cNvSpPr>
          <p:nvPr>
            <p:ph type="body" sz="quarter" idx="29"/>
          </p:nvPr>
        </p:nvSpPr>
        <p:spPr>
          <a:xfrm>
            <a:off x="8214948" y="2678784"/>
            <a:ext cx="3428144" cy="406265"/>
          </a:xfrm>
        </p:spPr>
        <p:txBody>
          <a:bodyPr tIns="36576" bIns="36576">
            <a:noAutofit/>
          </a:bodyPr>
          <a:lstStyle>
            <a:lvl1pPr marL="230188" indent="-230188" algn="l">
              <a:lnSpc>
                <a:spcPct val="100000"/>
              </a:lnSpc>
              <a:buClr>
                <a:schemeClr val="accent2"/>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3993007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1140774" y="2766218"/>
            <a:ext cx="4378283" cy="1325563"/>
          </a:xfrm>
        </p:spPr>
        <p:txBody>
          <a:bodyPr>
            <a:noAutofit/>
          </a:bodyPr>
          <a:lstStyle>
            <a:lvl1pPr algn="l">
              <a:defRPr sz="4800" b="1">
                <a:solidFill>
                  <a:schemeClr val="bg1"/>
                </a:solidFill>
              </a:defRPr>
            </a:lvl1pPr>
          </a:lstStyle>
          <a:p>
            <a:r>
              <a:rPr lang="en-US" dirty="0"/>
              <a:t>Thank You For Watching</a:t>
            </a:r>
          </a:p>
        </p:txBody>
      </p:sp>
      <p:sp>
        <p:nvSpPr>
          <p:cNvPr id="3" name="Rectangle 2">
            <a:extLst>
              <a:ext uri="{FF2B5EF4-FFF2-40B4-BE49-F238E27FC236}">
                <a16:creationId xmlns:a16="http://schemas.microsoft.com/office/drawing/2014/main" id="{1AD3E2EB-3853-C2E1-BA17-1FB66B3A054E}"/>
              </a:ext>
              <a:ext uri="{C183D7F6-B498-43B3-948B-1728B52AA6E4}">
                <adec:decorative xmlns:adec="http://schemas.microsoft.com/office/drawing/2017/decorative" val="1"/>
              </a:ext>
            </a:extLst>
          </p:cNvPr>
          <p:cNvSpPr/>
          <p:nvPr userDrawn="1"/>
        </p:nvSpPr>
        <p:spPr>
          <a:xfrm>
            <a:off x="-64655" y="-73891"/>
            <a:ext cx="7130473" cy="1385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38699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678284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Left  1/3 Image Right With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16788"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608140" y="1721010"/>
            <a:ext cx="6316788"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2452893"/>
            <a:ext cx="6316788"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867441937"/>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Lef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24600"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1948000"/>
            <a:ext cx="63246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235939359"/>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Lef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798" y="555162"/>
            <a:ext cx="6324601"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5256338" y="1721010"/>
            <a:ext cx="6324601"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0" y="2452893"/>
            <a:ext cx="63246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E767C2DA-2CDE-2BF7-2859-641E369E483F}"/>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9155300"/>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5820" y="3078134"/>
            <a:ext cx="5251580" cy="701731"/>
          </a:xfrm>
        </p:spPr>
        <p:txBody>
          <a:bodyPr wrap="square" bIns="45720" anchor="t" anchorCtr="0">
            <a:spAutoFit/>
          </a:bodyPr>
          <a:lstStyle>
            <a:lvl1pPr>
              <a:defRPr sz="4400" b="1">
                <a:solidFill>
                  <a:schemeClr val="bg1"/>
                </a:solidFill>
              </a:defRPr>
            </a:lvl1pPr>
          </a:lstStyle>
          <a:p>
            <a:r>
              <a:rPr lang="en-US" dirty="0"/>
              <a:t>Section</a:t>
            </a:r>
          </a:p>
        </p:txBody>
      </p:sp>
      <p:cxnSp>
        <p:nvCxnSpPr>
          <p:cNvPr id="9" name="Straight Connector 8">
            <a:extLst>
              <a:ext uri="{FF2B5EF4-FFF2-40B4-BE49-F238E27FC236}">
                <a16:creationId xmlns:a16="http://schemas.microsoft.com/office/drawing/2014/main" id="{FF9D168D-7DB7-711E-90B3-CC27FB43856A}"/>
              </a:ext>
            </a:extLst>
          </p:cNvPr>
          <p:cNvCxnSpPr>
            <a:cxnSpLocks/>
          </p:cNvCxnSpPr>
          <p:nvPr userDrawn="1"/>
        </p:nvCxnSpPr>
        <p:spPr>
          <a:xfrm>
            <a:off x="760208" y="2928472"/>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cxnSp>
        <p:nvCxnSpPr>
          <p:cNvPr id="3" name="Straight Connector 2" hidden="1">
            <a:extLst>
              <a:ext uri="{FF2B5EF4-FFF2-40B4-BE49-F238E27FC236}">
                <a16:creationId xmlns:a16="http://schemas.microsoft.com/office/drawing/2014/main" id="{4EC16E61-584C-FF81-82EE-D75010A6C8BB}"/>
              </a:ext>
            </a:extLst>
          </p:cNvPr>
          <p:cNvCxnSpPr>
            <a:cxnSpLocks/>
          </p:cNvCxnSpPr>
          <p:nvPr userDrawn="1"/>
        </p:nvCxnSpPr>
        <p:spPr>
          <a:xfrm>
            <a:off x="760208" y="2928472"/>
            <a:ext cx="767766" cy="0"/>
          </a:xfrm>
          <a:prstGeom prst="line">
            <a:avLst/>
          </a:prstGeom>
          <a:ln w="73025" cap="rnd">
            <a:solidFill>
              <a:schemeClr val="accent3"/>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038492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800" y="555162"/>
            <a:ext cx="6324599"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2" y="1948000"/>
            <a:ext cx="63245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5287EFAE-10DC-CCE8-2184-E64D3E98FDD6}"/>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1823276"/>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Content With Subheading">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AE99ADF2-8A19-539C-7B68-A4AAF95D5C2D}"/>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spTree>
    <p:extLst>
      <p:ext uri="{BB962C8B-B14F-4D97-AF65-F5344CB8AC3E}">
        <p14:creationId xmlns:p14="http://schemas.microsoft.com/office/powerpoint/2010/main" val="118004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Content With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pic>
        <p:nvPicPr>
          <p:cNvPr id="7" name="Picture 6" descr="A picture containing text&#10;&#10;Description automatically generated">
            <a:extLst>
              <a:ext uri="{FF2B5EF4-FFF2-40B4-BE49-F238E27FC236}">
                <a16:creationId xmlns:a16="http://schemas.microsoft.com/office/drawing/2014/main" id="{6E280812-7F6D-4DEB-E14B-93A6EF4CF5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65"/>
          <a:stretch/>
        </p:blipFill>
        <p:spPr>
          <a:xfrm>
            <a:off x="0" y="5213350"/>
            <a:ext cx="12192000" cy="1644650"/>
          </a:xfrm>
          <a:prstGeom prst="rect">
            <a:avLst/>
          </a:prstGeom>
        </p:spPr>
      </p:pic>
    </p:spTree>
    <p:extLst>
      <p:ext uri="{BB962C8B-B14F-4D97-AF65-F5344CB8AC3E}">
        <p14:creationId xmlns:p14="http://schemas.microsoft.com/office/powerpoint/2010/main" val="371108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No Subheading">
    <p:bg>
      <p:bgPr>
        <a:solidFill>
          <a:schemeClr val="tx2"/>
        </a:solidFill>
        <a:effectLst/>
      </p:bgPr>
    </p:bg>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3819BC71-0BF3-3249-9084-39297DE266F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8756"/>
            <a:ext cx="1075664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6" name="Title 5">
            <a:extLst>
              <a:ext uri="{FF2B5EF4-FFF2-40B4-BE49-F238E27FC236}">
                <a16:creationId xmlns:a16="http://schemas.microsoft.com/office/drawing/2014/main" id="{008E4A27-B1D4-45A4-FAB4-0E78398D3A07}"/>
              </a:ext>
            </a:extLst>
          </p:cNvPr>
          <p:cNvSpPr>
            <a:spLocks noGrp="1"/>
          </p:cNvSpPr>
          <p:nvPr>
            <p:ph type="title" hasCustomPrompt="1"/>
          </p:nvPr>
        </p:nvSpPr>
        <p:spPr>
          <a:xfrm>
            <a:off x="609600" y="555162"/>
            <a:ext cx="10755084" cy="849463"/>
          </a:xfrm>
        </p:spPr>
        <p:txBody>
          <a:bodyPr/>
          <a:lstStyle>
            <a:lvl1pPr>
              <a:defRPr>
                <a:solidFill>
                  <a:schemeClr val="bg1"/>
                </a:solidFill>
              </a:defRPr>
            </a:lvl1pPr>
          </a:lstStyle>
          <a:p>
            <a:r>
              <a:rPr lang="en-US" dirty="0"/>
              <a:t>Main Content No Subheading</a:t>
            </a:r>
          </a:p>
        </p:txBody>
      </p:sp>
    </p:spTree>
    <p:extLst>
      <p:ext uri="{BB962C8B-B14F-4D97-AF65-F5344CB8AC3E}">
        <p14:creationId xmlns:p14="http://schemas.microsoft.com/office/powerpoint/2010/main" val="181306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Content 2 Columns Subheading">
    <p:bg>
      <p:bgPr>
        <a:solidFill>
          <a:schemeClr val="tx2"/>
        </a:solidFill>
        <a:effectLst/>
      </p:bgPr>
    </p:bg>
    <p:spTree>
      <p:nvGrpSpPr>
        <p:cNvPr id="1" name=""/>
        <p:cNvGrpSpPr/>
        <p:nvPr/>
      </p:nvGrpSpPr>
      <p:grpSpPr>
        <a:xfrm>
          <a:off x="0" y="0"/>
          <a:ext cx="0" cy="0"/>
          <a:chOff x="0" y="0"/>
          <a:chExt cx="0" cy="0"/>
        </a:xfrm>
      </p:grpSpPr>
      <p:pic>
        <p:nvPicPr>
          <p:cNvPr id="13" name="Picture 12" descr="A picture containing light&#10;&#10;Description automatically generated">
            <a:extLst>
              <a:ext uri="{FF2B5EF4-FFF2-40B4-BE49-F238E27FC236}">
                <a16:creationId xmlns:a16="http://schemas.microsoft.com/office/drawing/2014/main" id="{95E97680-93D0-F056-492C-F7F79635D8D4}"/>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Main Content Two Columns With Subheading</a:t>
            </a:r>
          </a:p>
        </p:txBody>
      </p:sp>
    </p:spTree>
    <p:extLst>
      <p:ext uri="{BB962C8B-B14F-4D97-AF65-F5344CB8AC3E}">
        <p14:creationId xmlns:p14="http://schemas.microsoft.com/office/powerpoint/2010/main" val="2654028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2 Coulmns No Subheading">
    <p:spTree>
      <p:nvGrpSpPr>
        <p:cNvPr id="1" name=""/>
        <p:cNvGrpSpPr/>
        <p:nvPr/>
      </p:nvGrpSpPr>
      <p:grpSpPr>
        <a:xfrm>
          <a:off x="0" y="0"/>
          <a:ext cx="0" cy="0"/>
          <a:chOff x="0" y="0"/>
          <a:chExt cx="0" cy="0"/>
        </a:xfrm>
      </p:grpSpPr>
      <p:pic>
        <p:nvPicPr>
          <p:cNvPr id="11" name="Picture 10" descr="A picture containing light&#10;&#10;Description automatically generated">
            <a:extLst>
              <a:ext uri="{FF2B5EF4-FFF2-40B4-BE49-F238E27FC236}">
                <a16:creationId xmlns:a16="http://schemas.microsoft.com/office/drawing/2014/main" id="{8DD22E98-5FFE-1CD0-97FA-DFEF7A558EA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3" name="Text Placeholder 9">
            <a:extLst>
              <a:ext uri="{FF2B5EF4-FFF2-40B4-BE49-F238E27FC236}">
                <a16:creationId xmlns:a16="http://schemas.microsoft.com/office/drawing/2014/main" id="{E73A2A0B-B50F-8F04-DDCF-02D5EE6F699A}"/>
              </a:ext>
            </a:extLst>
          </p:cNvPr>
          <p:cNvSpPr>
            <a:spLocks noGrp="1"/>
          </p:cNvSpPr>
          <p:nvPr>
            <p:ph type="body" sz="quarter" idx="15"/>
          </p:nvPr>
        </p:nvSpPr>
        <p:spPr>
          <a:xfrm>
            <a:off x="6244044"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6" name="Title 5">
            <a:extLst>
              <a:ext uri="{FF2B5EF4-FFF2-40B4-BE49-F238E27FC236}">
                <a16:creationId xmlns:a16="http://schemas.microsoft.com/office/drawing/2014/main" id="{F5287FCD-F1E9-5B4F-6968-F9CC9DA8595C}"/>
              </a:ext>
            </a:extLst>
          </p:cNvPr>
          <p:cNvSpPr>
            <a:spLocks noGrp="1"/>
          </p:cNvSpPr>
          <p:nvPr>
            <p:ph type="title" hasCustomPrompt="1"/>
          </p:nvPr>
        </p:nvSpPr>
        <p:spPr>
          <a:xfrm>
            <a:off x="609600" y="555162"/>
            <a:ext cx="10755084" cy="849463"/>
          </a:xfrm>
        </p:spPr>
        <p:txBody>
          <a:bodyPr/>
          <a:lstStyle/>
          <a:p>
            <a:r>
              <a:rPr lang="en-US" dirty="0"/>
              <a:t>Main Content Two Columns No Subheading</a:t>
            </a:r>
          </a:p>
        </p:txBody>
      </p:sp>
    </p:spTree>
    <p:extLst>
      <p:ext uri="{BB962C8B-B14F-4D97-AF65-F5344CB8AC3E}">
        <p14:creationId xmlns:p14="http://schemas.microsoft.com/office/powerpoint/2010/main" val="3242607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000"/>
            <a:ext cx="4876800" cy="2527301"/>
          </a:xfrm>
        </p:spPr>
        <p:txBody>
          <a:bodyPr bIns="45720" anchor="b" anchorCtr="0">
            <a:noAutofit/>
          </a:bodyPr>
          <a:lstStyle>
            <a:lvl1pPr>
              <a:defRPr sz="4400"/>
            </a:lvl1pPr>
          </a:lstStyle>
          <a:p>
            <a:r>
              <a:rPr lang="en-US" dirty="0"/>
              <a:t>Text and Image</a:t>
            </a:r>
          </a:p>
        </p:txBody>
      </p:sp>
      <p:sp>
        <p:nvSpPr>
          <p:cNvPr id="3" name="Text Placeholder 2">
            <a:extLst>
              <a:ext uri="{FF2B5EF4-FFF2-40B4-BE49-F238E27FC236}">
                <a16:creationId xmlns:a16="http://schemas.microsoft.com/office/drawing/2014/main" id="{FD0048E3-8866-C835-96B7-D7AE8CCE5B55}"/>
              </a:ext>
            </a:extLst>
          </p:cNvPr>
          <p:cNvSpPr>
            <a:spLocks noGrp="1"/>
          </p:cNvSpPr>
          <p:nvPr>
            <p:ph idx="1"/>
          </p:nvPr>
        </p:nvSpPr>
        <p:spPr>
          <a:xfrm>
            <a:off x="609600" y="3429000"/>
            <a:ext cx="4876800" cy="2895600"/>
          </a:xfrm>
          <a:prstGeom prst="rect">
            <a:avLst/>
          </a:prstGeom>
        </p:spPr>
        <p:txBody>
          <a:bodyPr vert="horz" wrap="square" lIns="91440" tIns="45720" rIns="91440" bIns="45720" rtlCol="0">
            <a:noAutofit/>
          </a:bodyPr>
          <a:lstStyle>
            <a:lvl1pPr>
              <a:defRPr sz="2800" b="0">
                <a:solidFill>
                  <a:schemeClr val="tx1"/>
                </a:solidFill>
              </a:defRPr>
            </a:lvl1pPr>
          </a:lstStyle>
          <a:p>
            <a:pPr lvl="0"/>
            <a:r>
              <a:rPr lang="en-US" dirty="0"/>
              <a:t>Click to edit Master text styles</a:t>
            </a:r>
          </a:p>
        </p:txBody>
      </p:sp>
      <p:sp>
        <p:nvSpPr>
          <p:cNvPr id="6" name="Picture Placeholder 5">
            <a:extLst>
              <a:ext uri="{FF2B5EF4-FFF2-40B4-BE49-F238E27FC236}">
                <a16:creationId xmlns:a16="http://schemas.microsoft.com/office/drawing/2014/main" id="{11148536-114F-96F0-C1A4-F8D92DB48FB9}"/>
              </a:ext>
            </a:extLst>
          </p:cNvPr>
          <p:cNvSpPr>
            <a:spLocks noGrp="1"/>
          </p:cNvSpPr>
          <p:nvPr>
            <p:ph type="pic" sz="quarter" idx="10"/>
          </p:nvPr>
        </p:nvSpPr>
        <p:spPr>
          <a:xfrm>
            <a:off x="6096000" y="0"/>
            <a:ext cx="6096000" cy="6858000"/>
          </a:xfrm>
        </p:spPr>
        <p:txBody>
          <a:bodyPr/>
          <a:lstStyle/>
          <a:p>
            <a:endParaRPr lang="en-US"/>
          </a:p>
        </p:txBody>
      </p:sp>
      <p:cxnSp>
        <p:nvCxnSpPr>
          <p:cNvPr id="4" name="Straight Connector 3">
            <a:extLst>
              <a:ext uri="{FF2B5EF4-FFF2-40B4-BE49-F238E27FC236}">
                <a16:creationId xmlns:a16="http://schemas.microsoft.com/office/drawing/2014/main" id="{40B6B518-A226-FEC6-4D21-EA3548E8CFFB}"/>
              </a:ext>
            </a:extLst>
          </p:cNvPr>
          <p:cNvCxnSpPr>
            <a:cxnSpLocks/>
          </p:cNvCxnSpPr>
          <p:nvPr userDrawn="1"/>
        </p:nvCxnSpPr>
        <p:spPr>
          <a:xfrm>
            <a:off x="760208" y="3253119"/>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04857"/>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2.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5" name="Straight Connector 4">
            <a:extLst>
              <a:ext uri="{FF2B5EF4-FFF2-40B4-BE49-F238E27FC236}">
                <a16:creationId xmlns:a16="http://schemas.microsoft.com/office/drawing/2014/main" id="{ED74FE44-F49A-7EB8-259A-B6C8F1F07887}"/>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71" r:id="rId2"/>
    <p:sldLayoutId id="2147483767" r:id="rId3"/>
    <p:sldLayoutId id="2147483743" r:id="rId4"/>
    <p:sldLayoutId id="2147483775" r:id="rId5"/>
    <p:sldLayoutId id="2147483758" r:id="rId6"/>
    <p:sldLayoutId id="2147483746" r:id="rId7"/>
    <p:sldLayoutId id="2147483769" r:id="rId8"/>
    <p:sldLayoutId id="2147483748" r:id="rId9"/>
    <p:sldLayoutId id="2147483749" r:id="rId10"/>
    <p:sldLayoutId id="2147483760" r:id="rId11"/>
    <p:sldLayoutId id="2147483751" r:id="rId12"/>
    <p:sldLayoutId id="2147483761" r:id="rId13"/>
    <p:sldLayoutId id="2147483753" r:id="rId14"/>
    <p:sldLayoutId id="2147483762" r:id="rId15"/>
    <p:sldLayoutId id="2147483744" r:id="rId16"/>
    <p:sldLayoutId id="2147483755" r:id="rId17"/>
    <p:sldLayoutId id="2147483756" r:id="rId18"/>
    <p:sldLayoutId id="2147483757" r:id="rId19"/>
    <p:sldLayoutId id="2147483763" r:id="rId20"/>
    <p:sldLayoutId id="2147483764" r:id="rId21"/>
    <p:sldLayoutId id="2147483765" r:id="rId22"/>
    <p:sldLayoutId id="2147483774" r:id="rId23"/>
    <p:sldLayoutId id="2147483773" r:id="rId24"/>
    <p:sldLayoutId id="2147483692" r:id="rId25"/>
    <p:sldLayoutId id="2147483772" r:id="rId26"/>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4" name="Straight Connector 3">
            <a:extLst>
              <a:ext uri="{FF2B5EF4-FFF2-40B4-BE49-F238E27FC236}">
                <a16:creationId xmlns:a16="http://schemas.microsoft.com/office/drawing/2014/main" id="{B635E024-CEB0-1C20-5B99-D379DDBFA6EC}"/>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5274198"/>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3CD_E18E24F2.xml"/><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3D0_C1E632E6.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18/10/relationships/comments" Target="../comments/modernComment_3D2_64CE9D9F.xml"/><Relationship Id="rId7" Type="http://schemas.openxmlformats.org/officeDocument/2006/relationships/image" Target="../media/image22.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microsoft.com/office/2018/10/relationships/comments" Target="../comments/modernComment_3D3_E0071539.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3D4_15D54374.xm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3D5_C6148460.xm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microsoft.com/office/2018/10/relationships/comments" Target="../comments/modernComment_3C3_9E9FE13.xml"/><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18/10/relationships/comments" Target="../comments/modernComment_3DA_4B89E32C.xml"/><Relationship Id="rId7" Type="http://schemas.openxmlformats.org/officeDocument/2006/relationships/image" Target="../media/image36.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25.xml.rels><?xml version="1.0" encoding="UTF-8" standalone="yes"?>
<Relationships xmlns="http://schemas.openxmlformats.org/package/2006/relationships"><Relationship Id="rId3" Type="http://schemas.microsoft.com/office/2018/10/relationships/comments" Target="../comments/modernComment_3DB_8F49CB68.xm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3DC_99498F4C.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3E2_F5C4AE3.xml"/><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3CB_C1133032.xml"/><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hyperlink" Target="https://www.ibm.com/ibm/history/ibm100/us/en/icons/mainframe/breakthroughs/" TargetMode="External"/><Relationship Id="rId3" Type="http://schemas.openxmlformats.org/officeDocument/2006/relationships/hyperlink" Target="http://www.columbia.edu/cu/computinghistory/plugboard.html" TargetMode="External"/><Relationship Id="rId7" Type="http://schemas.openxmlformats.org/officeDocument/2006/relationships/hyperlink" Target="https://www.computerlanguage.com/results.php?definition=bit" TargetMode="External"/><Relationship Id="rId2" Type="http://schemas.microsoft.com/office/2018/10/relationships/comments" Target="../comments/modernComment_3E3_E76E33EF.xml"/><Relationship Id="rId1" Type="http://schemas.openxmlformats.org/officeDocument/2006/relationships/slideLayout" Target="../slideLayouts/slideLayout6.xml"/><Relationship Id="rId6" Type="http://schemas.openxmlformats.org/officeDocument/2006/relationships/hyperlink" Target="https://commons.wikimedia.org/wiki/File:Ibm-tube.jpg" TargetMode="External"/><Relationship Id="rId5" Type="http://schemas.openxmlformats.org/officeDocument/2006/relationships/hyperlink" Target="https://timoelliott.com/blog/2011/03/why-the-last-decade-of-bi-best-practice-architecture-is-rapidly-becoming-obsolete.html" TargetMode="External"/><Relationship Id="rId4" Type="http://schemas.openxmlformats.org/officeDocument/2006/relationships/hyperlink" Target="https://commons.wikimedia.org/wiki/File:IBM_650_with_front_open.jp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commons.wikimedia.org/wiki/File:IBM_650_EMMA.jpg" TargetMode="External"/><Relationship Id="rId2" Type="http://schemas.openxmlformats.org/officeDocument/2006/relationships/hyperlink" Target="https://www.includehelp.com/computer-networks/line-configuration-in-computer-networks.aspx" TargetMode="External"/><Relationship Id="rId1" Type="http://schemas.openxmlformats.org/officeDocument/2006/relationships/slideLayout" Target="../slideLayouts/slideLayout6.xml"/><Relationship Id="rId6" Type="http://schemas.openxmlformats.org/officeDocument/2006/relationships/hyperlink" Target="https://www.semanticscholar.org/paper/2-History-of-Operating-Systems-1.2.1-the-First-and-Sec./ea1b86a65a09988d6dd3f92de7cd34c6a1870496" TargetMode="External"/><Relationship Id="rId5" Type="http://schemas.openxmlformats.org/officeDocument/2006/relationships/hyperlink" Target="https://thenounproject.com/icon/transistor-319957/" TargetMode="External"/><Relationship Id="rId4" Type="http://schemas.openxmlformats.org/officeDocument/2006/relationships/hyperlink" Target="https://commons.wikimedia.org/wiki/File:Punched_card_program_deck.agr.jp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ki/File:One-man_band_street_performer_-_3.jpg" TargetMode="External"/><Relationship Id="rId2" Type="http://schemas.openxmlformats.org/officeDocument/2006/relationships/hyperlink" Target="https://www.howtogeek.com/howto/15677/zen-and-the-art-of-file-and-folder-organization/" TargetMode="External"/><Relationship Id="rId1" Type="http://schemas.openxmlformats.org/officeDocument/2006/relationships/slideLayout" Target="../slideLayouts/slideLayout6.xml"/><Relationship Id="rId4" Type="http://schemas.openxmlformats.org/officeDocument/2006/relationships/hyperlink" Target="https://commons.wikimedia.org/wiki/File:UNIVAC-120_BRL61-0890.jp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3C6_58A77A1A.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18/10/relationships/comments" Target="../comments/modernComment_3C7_A8E74E3.xml"/><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EV1ki6LiEmg"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microsoft.com/office/2018/10/relationships/comments" Target="../comments/modernComment_3C8_B5993DF2.xml"/><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3E5_71003C3D.xml"/><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13DF0-7E98-4E14-BF4A-6BAEA5ABB8F6}"/>
              </a:ext>
            </a:extLst>
          </p:cNvPr>
          <p:cNvSpPr>
            <a:spLocks noGrp="1"/>
          </p:cNvSpPr>
          <p:nvPr>
            <p:ph type="title"/>
          </p:nvPr>
        </p:nvSpPr>
        <p:spPr/>
        <p:txBody>
          <a:bodyPr/>
          <a:lstStyle/>
          <a:p>
            <a:r>
              <a:rPr lang="en-US" dirty="0"/>
              <a:t>Introduction to Operating Systems</a:t>
            </a:r>
          </a:p>
        </p:txBody>
      </p:sp>
    </p:spTree>
    <p:extLst>
      <p:ext uri="{BB962C8B-B14F-4D97-AF65-F5344CB8AC3E}">
        <p14:creationId xmlns:p14="http://schemas.microsoft.com/office/powerpoint/2010/main" val="1323669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69600" cy="1144929"/>
          </a:xfrm>
        </p:spPr>
        <p:txBody>
          <a:bodyPr/>
          <a:lstStyle/>
          <a:p>
            <a:r>
              <a:rPr lang="en-US" dirty="0"/>
              <a:t>What Is the </a:t>
            </a:r>
            <a:br>
              <a:rPr lang="en-US" dirty="0"/>
            </a:br>
            <a:r>
              <a:rPr lang="en-US" dirty="0"/>
              <a:t>OS’s Job?</a:t>
            </a:r>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0"/>
          </p:nvPr>
        </p:nvSpPr>
        <p:spPr>
          <a:xfrm>
            <a:off x="1206500" y="2778319"/>
            <a:ext cx="4580687" cy="461665"/>
          </a:xfrm>
        </p:spPr>
        <p:txBody>
          <a:bodyPr wrap="square">
            <a:spAutoFit/>
          </a:bodyPr>
          <a:lstStyle/>
          <a:p>
            <a:pPr>
              <a:lnSpc>
                <a:spcPct val="100000"/>
              </a:lnSpc>
            </a:pPr>
            <a:r>
              <a:rPr lang="en-US" b="1" dirty="0">
                <a:solidFill>
                  <a:schemeClr val="tx1"/>
                </a:solidFill>
              </a:rPr>
              <a:t>Resource manager</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206500" y="4319189"/>
            <a:ext cx="4580687" cy="461665"/>
          </a:xfrm>
        </p:spPr>
        <p:txBody>
          <a:bodyPr wrap="square">
            <a:spAutoFit/>
          </a:bodyPr>
          <a:lstStyle/>
          <a:p>
            <a:pPr>
              <a:lnSpc>
                <a:spcPct val="100000"/>
              </a:lnSpc>
            </a:pPr>
            <a:r>
              <a:rPr lang="en-US" b="1" dirty="0">
                <a:solidFill>
                  <a:schemeClr val="tx1"/>
                </a:solidFill>
              </a:rPr>
              <a:t>Extended machine</a:t>
            </a:r>
          </a:p>
        </p:txBody>
      </p:sp>
      <p:grpSp>
        <p:nvGrpSpPr>
          <p:cNvPr id="7" name="Group 6">
            <a:extLst>
              <a:ext uri="{FF2B5EF4-FFF2-40B4-BE49-F238E27FC236}">
                <a16:creationId xmlns:a16="http://schemas.microsoft.com/office/drawing/2014/main" id="{D54169A5-D962-6843-361A-506210AE42C9}"/>
              </a:ext>
              <a:ext uri="{C183D7F6-B498-43B3-948B-1728B52AA6E4}">
                <adec:decorative xmlns:adec="http://schemas.microsoft.com/office/drawing/2017/decorative" val="1"/>
              </a:ext>
            </a:extLst>
          </p:cNvPr>
          <p:cNvGrpSpPr/>
          <p:nvPr/>
        </p:nvGrpSpPr>
        <p:grpSpPr>
          <a:xfrm>
            <a:off x="722965" y="2778319"/>
            <a:ext cx="416693" cy="461665"/>
            <a:chOff x="875365" y="3406513"/>
            <a:chExt cx="416693" cy="461665"/>
          </a:xfrm>
        </p:grpSpPr>
        <p:sp>
          <p:nvSpPr>
            <p:cNvPr id="8" name="Oval 7">
              <a:extLst>
                <a:ext uri="{FF2B5EF4-FFF2-40B4-BE49-F238E27FC236}">
                  <a16:creationId xmlns:a16="http://schemas.microsoft.com/office/drawing/2014/main" id="{E6703E90-12CF-2347-4B8A-82A1BA820938}"/>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 name="TextBox 8">
              <a:extLst>
                <a:ext uri="{FF2B5EF4-FFF2-40B4-BE49-F238E27FC236}">
                  <a16:creationId xmlns:a16="http://schemas.microsoft.com/office/drawing/2014/main" id="{B1C9110A-B4A5-3EC9-20F6-EEC97FA57E74}"/>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10" name="Group 9">
            <a:extLst>
              <a:ext uri="{FF2B5EF4-FFF2-40B4-BE49-F238E27FC236}">
                <a16:creationId xmlns:a16="http://schemas.microsoft.com/office/drawing/2014/main" id="{B9DF359A-28BF-D138-8508-72CC677DF27C}"/>
              </a:ext>
              <a:ext uri="{C183D7F6-B498-43B3-948B-1728B52AA6E4}">
                <adec:decorative xmlns:adec="http://schemas.microsoft.com/office/drawing/2017/decorative" val="1"/>
              </a:ext>
            </a:extLst>
          </p:cNvPr>
          <p:cNvGrpSpPr/>
          <p:nvPr/>
        </p:nvGrpSpPr>
        <p:grpSpPr>
          <a:xfrm>
            <a:off x="722965" y="4319189"/>
            <a:ext cx="416693" cy="461665"/>
            <a:chOff x="875365" y="3406513"/>
            <a:chExt cx="416693" cy="461665"/>
          </a:xfrm>
        </p:grpSpPr>
        <p:sp>
          <p:nvSpPr>
            <p:cNvPr id="11" name="Oval 10">
              <a:extLst>
                <a:ext uri="{FF2B5EF4-FFF2-40B4-BE49-F238E27FC236}">
                  <a16:creationId xmlns:a16="http://schemas.microsoft.com/office/drawing/2014/main" id="{36552BAD-2E5D-07EA-7581-5DB52DAED06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extBox 11">
              <a:extLst>
                <a:ext uri="{FF2B5EF4-FFF2-40B4-BE49-F238E27FC236}">
                  <a16:creationId xmlns:a16="http://schemas.microsoft.com/office/drawing/2014/main" id="{EA6A1F2D-0AEB-1425-F843-B818219B8B69}"/>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spTree>
    <p:extLst>
      <p:ext uri="{BB962C8B-B14F-4D97-AF65-F5344CB8AC3E}">
        <p14:creationId xmlns:p14="http://schemas.microsoft.com/office/powerpoint/2010/main" val="420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p:cTn id="18" dur="indefinite"/>
                                        <p:tgtEl>
                                          <p:spTgt spid="3">
                                            <p:txEl>
                                              <p:pRg st="0" end="0"/>
                                            </p:txEl>
                                          </p:spTgt>
                                        </p:tgtEl>
                                        <p:attrNameLst>
                                          <p:attrName>style.opacity</p:attrName>
                                        </p:attrNameLst>
                                      </p:cBhvr>
                                      <p:to>
                                        <p:strVal val="0.25"/>
                                      </p:to>
                                    </p:set>
                                    <p:animEffect filter="image" prLst="opacity: 0.25">
                                      <p:cBhvr rctx="IE">
                                        <p:cTn id="19" dur="indefinite"/>
                                        <p:tgtEl>
                                          <p:spTgt spid="3">
                                            <p:txEl>
                                              <p:pRg st="0" end="0"/>
                                            </p:txEl>
                                          </p:spTgt>
                                        </p:tgtEl>
                                      </p:cBhvr>
                                    </p:animEffect>
                                  </p:childTnLst>
                                </p:cTn>
                              </p:par>
                              <p:par>
                                <p:cTn id="20" presetID="9" presetClass="emph" presetSubtype="0"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OS as a Resource Manager</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471015" y="1791888"/>
            <a:ext cx="3630967" cy="2968202"/>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1"/>
                </a:solidFill>
              </a:rPr>
              <a:t>Process Manager</a:t>
            </a:r>
          </a:p>
          <a:p>
            <a:endParaRPr lang="en-US" sz="2000" dirty="0"/>
          </a:p>
          <a:p>
            <a:pPr>
              <a:buClr>
                <a:schemeClr val="accent1"/>
              </a:buClr>
            </a:pPr>
            <a:r>
              <a:rPr lang="en-US" sz="2000" dirty="0"/>
              <a:t>Next program to be</a:t>
            </a:r>
            <a:br>
              <a:rPr lang="en-US" sz="2000" dirty="0"/>
            </a:br>
            <a:r>
              <a:rPr lang="en-US" sz="2000" dirty="0"/>
              <a:t>executed? Time to be given to each program?</a:t>
            </a:r>
          </a:p>
        </p:txBody>
      </p:sp>
      <p:sp>
        <p:nvSpPr>
          <p:cNvPr id="3" name="Rounded Rectangle 2">
            <a:extLst>
              <a:ext uri="{FF2B5EF4-FFF2-40B4-BE49-F238E27FC236}">
                <a16:creationId xmlns:a16="http://schemas.microsoft.com/office/drawing/2014/main" id="{72C469DC-3028-DA52-AF42-8773C2789E0D}"/>
              </a:ext>
              <a:ext uri="{C183D7F6-B498-43B3-948B-1728B52AA6E4}">
                <adec:decorative xmlns:adec="http://schemas.microsoft.com/office/drawing/2017/decorative" val="0"/>
              </a:ext>
            </a:extLst>
          </p:cNvPr>
          <p:cNvSpPr/>
          <p:nvPr/>
        </p:nvSpPr>
        <p:spPr>
          <a:xfrm>
            <a:off x="4280389" y="1786087"/>
            <a:ext cx="3630967" cy="2973006"/>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4"/>
                </a:solidFill>
              </a:rPr>
              <a:t>Memory Manager</a:t>
            </a:r>
          </a:p>
          <a:p>
            <a:endParaRPr lang="en-US" sz="2000" dirty="0"/>
          </a:p>
          <a:p>
            <a:pPr>
              <a:buClr>
                <a:schemeClr val="accent4"/>
              </a:buClr>
            </a:pPr>
            <a:r>
              <a:rPr lang="en-US" sz="2000" dirty="0"/>
              <a:t>Best use of memory to run as many programs as possible</a:t>
            </a:r>
          </a:p>
        </p:txBody>
      </p:sp>
      <p:sp>
        <p:nvSpPr>
          <p:cNvPr id="7" name="Rounded Rectangle 2">
            <a:extLst>
              <a:ext uri="{FF2B5EF4-FFF2-40B4-BE49-F238E27FC236}">
                <a16:creationId xmlns:a16="http://schemas.microsoft.com/office/drawing/2014/main" id="{0A6119D6-BED6-379F-D6A8-495320EEF1FB}"/>
              </a:ext>
              <a:ext uri="{C183D7F6-B498-43B3-948B-1728B52AA6E4}">
                <adec:decorative xmlns:adec="http://schemas.microsoft.com/office/drawing/2017/decorative" val="0"/>
              </a:ext>
            </a:extLst>
          </p:cNvPr>
          <p:cNvSpPr/>
          <p:nvPr/>
        </p:nvSpPr>
        <p:spPr>
          <a:xfrm>
            <a:off x="8089763" y="1786087"/>
            <a:ext cx="3630967" cy="2973006"/>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2"/>
                </a:solidFill>
              </a:rPr>
              <a:t>I/O Device (e.g., Printer) Manager</a:t>
            </a:r>
          </a:p>
          <a:p>
            <a:endParaRPr lang="en-US" sz="2000" dirty="0"/>
          </a:p>
          <a:p>
            <a:pPr>
              <a:buClr>
                <a:schemeClr val="accent2"/>
              </a:buClr>
            </a:pPr>
            <a:r>
              <a:rPr lang="en-US" sz="2000" dirty="0"/>
              <a:t>Which program should use a particular I/O device?</a:t>
            </a:r>
          </a:p>
        </p:txBody>
      </p:sp>
    </p:spTree>
    <p:extLst>
      <p:ext uri="{BB962C8B-B14F-4D97-AF65-F5344CB8AC3E}">
        <p14:creationId xmlns:p14="http://schemas.microsoft.com/office/powerpoint/2010/main" val="378418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7"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1502238"/>
            <a:ext cx="4869600" cy="1144929"/>
          </a:xfrm>
        </p:spPr>
        <p:txBody>
          <a:bodyPr/>
          <a:lstStyle/>
          <a:p>
            <a:r>
              <a:rPr lang="en-US" dirty="0"/>
              <a:t>OS as a Resource Manager</a:t>
            </a:r>
          </a:p>
        </p:txBody>
      </p:sp>
      <p:pic>
        <p:nvPicPr>
          <p:cNvPr id="16" name="Picture 15" descr="Image of a one-man band">
            <a:extLst>
              <a:ext uri="{FF2B5EF4-FFF2-40B4-BE49-F238E27FC236}">
                <a16:creationId xmlns:a16="http://schemas.microsoft.com/office/drawing/2014/main" id="{9B831F90-FB1D-7A09-2291-4EABF3B28B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13" t="2612" r="2985" b="2612"/>
          <a:stretch/>
        </p:blipFill>
        <p:spPr>
          <a:xfrm>
            <a:off x="0" y="0"/>
            <a:ext cx="6096000" cy="6858000"/>
          </a:xfrm>
          <a:prstGeom prst="rect">
            <a:avLst/>
          </a:prstGeom>
        </p:spPr>
      </p:pic>
      <p:sp>
        <p:nvSpPr>
          <p:cNvPr id="17" name="TextBox 16">
            <a:extLst>
              <a:ext uri="{FF2B5EF4-FFF2-40B4-BE49-F238E27FC236}">
                <a16:creationId xmlns:a16="http://schemas.microsoft.com/office/drawing/2014/main" id="{DDB395AF-4FB2-FFE8-6FDB-D2C5AB99C03C}"/>
              </a:ext>
              <a:ext uri="{C183D7F6-B498-43B3-948B-1728B52AA6E4}">
                <adec:decorative xmlns:adec="http://schemas.microsoft.com/office/drawing/2017/decorative" val="1"/>
              </a:ext>
            </a:extLst>
          </p:cNvPr>
          <p:cNvSpPr txBox="1"/>
          <p:nvPr/>
        </p:nvSpPr>
        <p:spPr>
          <a:xfrm>
            <a:off x="5310207" y="6642556"/>
            <a:ext cx="785793" cy="215444"/>
          </a:xfrm>
          <a:prstGeom prst="rect">
            <a:avLst/>
          </a:prstGeom>
          <a:solidFill>
            <a:schemeClr val="tx2">
              <a:alpha val="50000"/>
            </a:schemeClr>
          </a:solidFill>
        </p:spPr>
        <p:txBody>
          <a:bodyPr wrap="none" rtlCol="0">
            <a:spAutoFit/>
          </a:bodyPr>
          <a:lstStyle/>
          <a:p>
            <a:pPr algn="r"/>
            <a:r>
              <a:rPr lang="en-US" sz="800" dirty="0">
                <a:solidFill>
                  <a:schemeClr val="bg1"/>
                </a:solidFill>
              </a:rPr>
              <a:t>(Ward, 2014)</a:t>
            </a:r>
          </a:p>
        </p:txBody>
      </p:sp>
    </p:spTree>
    <p:extLst>
      <p:ext uri="{BB962C8B-B14F-4D97-AF65-F5344CB8AC3E}">
        <p14:creationId xmlns:p14="http://schemas.microsoft.com/office/powerpoint/2010/main" val="3188510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69600" cy="1144929"/>
          </a:xfrm>
        </p:spPr>
        <p:txBody>
          <a:bodyPr/>
          <a:lstStyle/>
          <a:p>
            <a:r>
              <a:rPr lang="en-US" dirty="0"/>
              <a:t>What Is the </a:t>
            </a:r>
            <a:br>
              <a:rPr lang="en-US" dirty="0"/>
            </a:br>
            <a:r>
              <a:rPr lang="en-US" dirty="0"/>
              <a:t>OS’s Job?</a:t>
            </a:r>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0"/>
          </p:nvPr>
        </p:nvSpPr>
        <p:spPr>
          <a:xfrm>
            <a:off x="1206500" y="2778319"/>
            <a:ext cx="4580687" cy="461665"/>
          </a:xfrm>
        </p:spPr>
        <p:txBody>
          <a:bodyPr wrap="square">
            <a:spAutoFit/>
          </a:bodyPr>
          <a:lstStyle/>
          <a:p>
            <a:pPr>
              <a:lnSpc>
                <a:spcPct val="100000"/>
              </a:lnSpc>
            </a:pPr>
            <a:r>
              <a:rPr lang="en-US" b="1" dirty="0">
                <a:solidFill>
                  <a:schemeClr val="tx1">
                    <a:alpha val="25000"/>
                  </a:schemeClr>
                </a:solidFill>
              </a:rPr>
              <a:t>Resource manager</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206500" y="4319189"/>
            <a:ext cx="4580687" cy="461665"/>
          </a:xfrm>
        </p:spPr>
        <p:txBody>
          <a:bodyPr wrap="square">
            <a:spAutoFit/>
          </a:bodyPr>
          <a:lstStyle/>
          <a:p>
            <a:pPr>
              <a:lnSpc>
                <a:spcPct val="100000"/>
              </a:lnSpc>
            </a:pPr>
            <a:r>
              <a:rPr lang="en-US" b="1" dirty="0">
                <a:solidFill>
                  <a:schemeClr val="tx1"/>
                </a:solidFill>
              </a:rPr>
              <a:t>Extended machine</a:t>
            </a:r>
          </a:p>
        </p:txBody>
      </p:sp>
      <p:grpSp>
        <p:nvGrpSpPr>
          <p:cNvPr id="7" name="Group 6">
            <a:extLst>
              <a:ext uri="{FF2B5EF4-FFF2-40B4-BE49-F238E27FC236}">
                <a16:creationId xmlns:a16="http://schemas.microsoft.com/office/drawing/2014/main" id="{D54169A5-D962-6843-361A-506210AE42C9}"/>
              </a:ext>
              <a:ext uri="{C183D7F6-B498-43B3-948B-1728B52AA6E4}">
                <adec:decorative xmlns:adec="http://schemas.microsoft.com/office/drawing/2017/decorative" val="1"/>
              </a:ext>
            </a:extLst>
          </p:cNvPr>
          <p:cNvGrpSpPr/>
          <p:nvPr/>
        </p:nvGrpSpPr>
        <p:grpSpPr>
          <a:xfrm>
            <a:off x="722965" y="2778319"/>
            <a:ext cx="416693" cy="461665"/>
            <a:chOff x="875365" y="3406513"/>
            <a:chExt cx="416693" cy="461665"/>
          </a:xfrm>
        </p:grpSpPr>
        <p:sp>
          <p:nvSpPr>
            <p:cNvPr id="8" name="Oval 7">
              <a:extLst>
                <a:ext uri="{FF2B5EF4-FFF2-40B4-BE49-F238E27FC236}">
                  <a16:creationId xmlns:a16="http://schemas.microsoft.com/office/drawing/2014/main" id="{E6703E90-12CF-2347-4B8A-82A1BA820938}"/>
                </a:ext>
              </a:extLst>
            </p:cNvPr>
            <p:cNvSpPr/>
            <p:nvPr/>
          </p:nvSpPr>
          <p:spPr>
            <a:xfrm>
              <a:off x="875365" y="3429000"/>
              <a:ext cx="416693" cy="416693"/>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alpha val="25000"/>
                  </a:schemeClr>
                </a:solidFill>
              </a:endParaRPr>
            </a:p>
          </p:txBody>
        </p:sp>
        <p:sp>
          <p:nvSpPr>
            <p:cNvPr id="9" name="TextBox 8">
              <a:extLst>
                <a:ext uri="{FF2B5EF4-FFF2-40B4-BE49-F238E27FC236}">
                  <a16:creationId xmlns:a16="http://schemas.microsoft.com/office/drawing/2014/main" id="{B1C9110A-B4A5-3EC9-20F6-EEC97FA57E74}"/>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10" name="Group 9">
            <a:extLst>
              <a:ext uri="{FF2B5EF4-FFF2-40B4-BE49-F238E27FC236}">
                <a16:creationId xmlns:a16="http://schemas.microsoft.com/office/drawing/2014/main" id="{B9DF359A-28BF-D138-8508-72CC677DF27C}"/>
              </a:ext>
              <a:ext uri="{C183D7F6-B498-43B3-948B-1728B52AA6E4}">
                <adec:decorative xmlns:adec="http://schemas.microsoft.com/office/drawing/2017/decorative" val="1"/>
              </a:ext>
            </a:extLst>
          </p:cNvPr>
          <p:cNvGrpSpPr/>
          <p:nvPr/>
        </p:nvGrpSpPr>
        <p:grpSpPr>
          <a:xfrm>
            <a:off x="722965" y="4319189"/>
            <a:ext cx="416693" cy="461665"/>
            <a:chOff x="875365" y="3406513"/>
            <a:chExt cx="416693" cy="461665"/>
          </a:xfrm>
        </p:grpSpPr>
        <p:sp>
          <p:nvSpPr>
            <p:cNvPr id="11" name="Oval 10">
              <a:extLst>
                <a:ext uri="{FF2B5EF4-FFF2-40B4-BE49-F238E27FC236}">
                  <a16:creationId xmlns:a16="http://schemas.microsoft.com/office/drawing/2014/main" id="{36552BAD-2E5D-07EA-7581-5DB52DAED06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extBox 11">
              <a:extLst>
                <a:ext uri="{FF2B5EF4-FFF2-40B4-BE49-F238E27FC236}">
                  <a16:creationId xmlns:a16="http://schemas.microsoft.com/office/drawing/2014/main" id="{EA6A1F2D-0AEB-1425-F843-B818219B8B69}"/>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sp>
        <p:nvSpPr>
          <p:cNvPr id="13" name="Text Placeholder 2">
            <a:extLst>
              <a:ext uri="{FF2B5EF4-FFF2-40B4-BE49-F238E27FC236}">
                <a16:creationId xmlns:a16="http://schemas.microsoft.com/office/drawing/2014/main" id="{7F5B12BC-E4C3-236A-D9F0-C851EC7908FA}"/>
              </a:ext>
            </a:extLst>
          </p:cNvPr>
          <p:cNvSpPr txBox="1">
            <a:spLocks/>
          </p:cNvSpPr>
          <p:nvPr/>
        </p:nvSpPr>
        <p:spPr>
          <a:xfrm>
            <a:off x="1206501" y="4766340"/>
            <a:ext cx="4178299" cy="1015663"/>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Provides user programs with a better, simpler, cleaner, model of the computer</a:t>
            </a:r>
          </a:p>
        </p:txBody>
      </p:sp>
    </p:spTree>
    <p:extLst>
      <p:ext uri="{BB962C8B-B14F-4D97-AF65-F5344CB8AC3E}">
        <p14:creationId xmlns:p14="http://schemas.microsoft.com/office/powerpoint/2010/main" val="3519282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42A2-1914-17B2-4273-92CEEF38AD26}"/>
              </a:ext>
            </a:extLst>
          </p:cNvPr>
          <p:cNvSpPr>
            <a:spLocks noGrp="1"/>
          </p:cNvSpPr>
          <p:nvPr>
            <p:ph type="title"/>
          </p:nvPr>
        </p:nvSpPr>
        <p:spPr/>
        <p:txBody>
          <a:bodyPr/>
          <a:lstStyle/>
          <a:p>
            <a:r>
              <a:rPr lang="en-US" dirty="0"/>
              <a:t>OS as an Extended Machine</a:t>
            </a:r>
          </a:p>
        </p:txBody>
      </p:sp>
      <p:sp>
        <p:nvSpPr>
          <p:cNvPr id="12" name="Rounded Rectangle 2">
            <a:extLst>
              <a:ext uri="{FF2B5EF4-FFF2-40B4-BE49-F238E27FC236}">
                <a16:creationId xmlns:a16="http://schemas.microsoft.com/office/drawing/2014/main" id="{CB0E31F7-962C-149F-33AD-054807A4D3C9}"/>
              </a:ext>
              <a:ext uri="{C183D7F6-B498-43B3-948B-1728B52AA6E4}">
                <adec:decorative xmlns:adec="http://schemas.microsoft.com/office/drawing/2017/decorative" val="1"/>
              </a:ext>
            </a:extLst>
          </p:cNvPr>
          <p:cNvSpPr/>
          <p:nvPr/>
        </p:nvSpPr>
        <p:spPr>
          <a:xfrm>
            <a:off x="2451100" y="4864100"/>
            <a:ext cx="6968771" cy="1066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endParaRPr lang="en-US" sz="2000" dirty="0"/>
          </a:p>
        </p:txBody>
      </p:sp>
      <p:pic>
        <p:nvPicPr>
          <p:cNvPr id="4" name="Picture 3" descr="A person typing on a computer">
            <a:extLst>
              <a:ext uri="{FF2B5EF4-FFF2-40B4-BE49-F238E27FC236}">
                <a16:creationId xmlns:a16="http://schemas.microsoft.com/office/drawing/2014/main" id="{53BEC5A1-B27A-3EA3-DF8F-A8285646B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2457" y="1732602"/>
            <a:ext cx="4803882" cy="3791898"/>
          </a:xfrm>
          <a:prstGeom prst="roundRect">
            <a:avLst/>
          </a:prstGeom>
          <a:ln w="38100">
            <a:solidFill>
              <a:schemeClr val="accent1"/>
            </a:solidFill>
          </a:ln>
          <a:effectLst>
            <a:outerShdw blurRad="50800" dist="38100" dir="5400000" algn="t" rotWithShape="0">
              <a:prstClr val="black">
                <a:alpha val="40000"/>
              </a:prstClr>
            </a:outerShdw>
          </a:effectLst>
        </p:spPr>
      </p:pic>
      <p:pic>
        <p:nvPicPr>
          <p:cNvPr id="8" name="Picture 7" descr="Graphic representation of how a computer stores bytes">
            <a:extLst>
              <a:ext uri="{FF2B5EF4-FFF2-40B4-BE49-F238E27FC236}">
                <a16:creationId xmlns:a16="http://schemas.microsoft.com/office/drawing/2014/main" id="{D2EF5DCA-CE43-C5B9-738A-C6F3ACFA2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164" y="1731240"/>
            <a:ext cx="2491922" cy="3793261"/>
          </a:xfrm>
          <a:prstGeom prst="roundRect">
            <a:avLst/>
          </a:prstGeom>
        </p:spPr>
      </p:pic>
      <p:pic>
        <p:nvPicPr>
          <p:cNvPr id="9" name="Picture 8" descr="Screenshot of a typical folder structure in a personal computer">
            <a:extLst>
              <a:ext uri="{FF2B5EF4-FFF2-40B4-BE49-F238E27FC236}">
                <a16:creationId xmlns:a16="http://schemas.microsoft.com/office/drawing/2014/main" id="{D969F86F-C934-0BDA-99A9-DAB6973151D8}"/>
              </a:ext>
            </a:extLst>
          </p:cNvPr>
          <p:cNvPicPr>
            <a:picLocks noChangeAspect="1"/>
          </p:cNvPicPr>
          <p:nvPr/>
        </p:nvPicPr>
        <p:blipFill rotWithShape="1">
          <a:blip r:embed="rId6">
            <a:extLst>
              <a:ext uri="{28A0092B-C50C-407E-A947-70E740481C1C}">
                <a14:useLocalDpi xmlns:a14="http://schemas.microsoft.com/office/drawing/2010/main" val="0"/>
              </a:ext>
            </a:extLst>
          </a:blip>
          <a:srcRect t="2050" r="6659" b="10536"/>
          <a:stretch/>
        </p:blipFill>
        <p:spPr>
          <a:xfrm>
            <a:off x="8693710" y="1731240"/>
            <a:ext cx="2491922" cy="3793261"/>
          </a:xfrm>
          <a:prstGeom prst="roundRect">
            <a:avLst/>
          </a:prstGeom>
        </p:spPr>
      </p:pic>
      <p:sp>
        <p:nvSpPr>
          <p:cNvPr id="10" name="TextBox 9">
            <a:extLst>
              <a:ext uri="{FF2B5EF4-FFF2-40B4-BE49-F238E27FC236}">
                <a16:creationId xmlns:a16="http://schemas.microsoft.com/office/drawing/2014/main" id="{7F766DAE-089B-40FA-7B3F-ACB3BCFFA01D}"/>
              </a:ext>
              <a:ext uri="{C183D7F6-B498-43B3-948B-1728B52AA6E4}">
                <adec:decorative xmlns:adec="http://schemas.microsoft.com/office/drawing/2017/decorative" val="1"/>
              </a:ext>
            </a:extLst>
          </p:cNvPr>
          <p:cNvSpPr txBox="1"/>
          <p:nvPr/>
        </p:nvSpPr>
        <p:spPr>
          <a:xfrm>
            <a:off x="643164" y="5524500"/>
            <a:ext cx="1535998" cy="215444"/>
          </a:xfrm>
          <a:prstGeom prst="rect">
            <a:avLst/>
          </a:prstGeom>
          <a:noFill/>
        </p:spPr>
        <p:txBody>
          <a:bodyPr wrap="none" rtlCol="0">
            <a:spAutoFit/>
          </a:bodyPr>
          <a:lstStyle/>
          <a:p>
            <a:r>
              <a:rPr lang="en-US" sz="800" dirty="0">
                <a:solidFill>
                  <a:schemeClr val="bg1"/>
                </a:solidFill>
              </a:rPr>
              <a:t>(Freedman &amp; Morrison, 2022)</a:t>
            </a:r>
          </a:p>
        </p:txBody>
      </p:sp>
      <p:sp>
        <p:nvSpPr>
          <p:cNvPr id="11" name="TextBox 10">
            <a:extLst>
              <a:ext uri="{FF2B5EF4-FFF2-40B4-BE49-F238E27FC236}">
                <a16:creationId xmlns:a16="http://schemas.microsoft.com/office/drawing/2014/main" id="{8FE72A6B-EC43-A8F0-516A-1CC1E9EA7B79}"/>
              </a:ext>
              <a:ext uri="{C183D7F6-B498-43B3-948B-1728B52AA6E4}">
                <adec:decorative xmlns:adec="http://schemas.microsoft.com/office/drawing/2017/decorative" val="1"/>
              </a:ext>
            </a:extLst>
          </p:cNvPr>
          <p:cNvSpPr txBox="1"/>
          <p:nvPr/>
        </p:nvSpPr>
        <p:spPr>
          <a:xfrm>
            <a:off x="10375795" y="5524500"/>
            <a:ext cx="809837" cy="215444"/>
          </a:xfrm>
          <a:prstGeom prst="rect">
            <a:avLst/>
          </a:prstGeom>
          <a:noFill/>
        </p:spPr>
        <p:txBody>
          <a:bodyPr wrap="none" rtlCol="0">
            <a:spAutoFit/>
          </a:bodyPr>
          <a:lstStyle/>
          <a:p>
            <a:pPr algn="r"/>
            <a:r>
              <a:rPr lang="en-US" sz="800" dirty="0">
                <a:solidFill>
                  <a:schemeClr val="bg1"/>
                </a:solidFill>
              </a:rPr>
              <a:t>(Virtue, 2017)</a:t>
            </a:r>
          </a:p>
        </p:txBody>
      </p:sp>
      <p:sp>
        <p:nvSpPr>
          <p:cNvPr id="13" name="TextBox 12">
            <a:extLst>
              <a:ext uri="{FF2B5EF4-FFF2-40B4-BE49-F238E27FC236}">
                <a16:creationId xmlns:a16="http://schemas.microsoft.com/office/drawing/2014/main" id="{0DFEDFDF-9037-7DA6-4BA6-9966F24BD53E}"/>
              </a:ext>
            </a:extLst>
          </p:cNvPr>
          <p:cNvSpPr txBox="1"/>
          <p:nvPr/>
        </p:nvSpPr>
        <p:spPr>
          <a:xfrm>
            <a:off x="5081102" y="5709563"/>
            <a:ext cx="1708766" cy="442674"/>
          </a:xfrm>
          <a:prstGeom prst="roundRect">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OS</a:t>
            </a:r>
          </a:p>
        </p:txBody>
      </p:sp>
    </p:spTree>
    <p:extLst>
      <p:ext uri="{BB962C8B-B14F-4D97-AF65-F5344CB8AC3E}">
        <p14:creationId xmlns:p14="http://schemas.microsoft.com/office/powerpoint/2010/main" val="325308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42A2-1914-17B2-4273-92CEEF38AD26}"/>
              </a:ext>
            </a:extLst>
          </p:cNvPr>
          <p:cNvSpPr>
            <a:spLocks noGrp="1"/>
          </p:cNvSpPr>
          <p:nvPr>
            <p:ph type="title"/>
          </p:nvPr>
        </p:nvSpPr>
        <p:spPr/>
        <p:txBody>
          <a:bodyPr/>
          <a:lstStyle/>
          <a:p>
            <a:r>
              <a:rPr lang="en-US" dirty="0"/>
              <a:t>OS as an Extended Machine</a:t>
            </a:r>
          </a:p>
        </p:txBody>
      </p:sp>
      <p:pic>
        <p:nvPicPr>
          <p:cNvPr id="4" name="Picture 3" descr="Illustration of interfaces. Application programs have beautiful images. Operating system has ugly pictures. Please contact instructor for more information on this image.">
            <a:extLst>
              <a:ext uri="{FF2B5EF4-FFF2-40B4-BE49-F238E27FC236}">
                <a16:creationId xmlns:a16="http://schemas.microsoft.com/office/drawing/2014/main" id="{53BEC5A1-B27A-3EA3-DF8F-A8285646B7DA}"/>
              </a:ext>
            </a:extLst>
          </p:cNvPr>
          <p:cNvPicPr>
            <a:picLocks noChangeAspect="1"/>
          </p:cNvPicPr>
          <p:nvPr/>
        </p:nvPicPr>
        <p:blipFill rotWithShape="1">
          <a:blip r:embed="rId3">
            <a:extLst>
              <a:ext uri="{28A0092B-C50C-407E-A947-70E740481C1C}">
                <a14:useLocalDpi xmlns:a14="http://schemas.microsoft.com/office/drawing/2010/main" val="0"/>
              </a:ext>
            </a:extLst>
          </a:blip>
          <a:srcRect l="4501" t="10201" r="39636" b="8747"/>
          <a:stretch/>
        </p:blipFill>
        <p:spPr>
          <a:xfrm>
            <a:off x="1362534" y="1516348"/>
            <a:ext cx="4962066" cy="4786490"/>
          </a:xfrm>
          <a:prstGeom prst="rect">
            <a:avLst/>
          </a:prstGeom>
          <a:ln w="38100">
            <a:solidFill>
              <a:schemeClr val="accent1"/>
            </a:solidFill>
          </a:ln>
          <a:effectLst>
            <a:outerShdw blurRad="50800" dist="38100" dir="5400000" algn="t" rotWithShape="0">
              <a:prstClr val="black">
                <a:alpha val="40000"/>
              </a:prstClr>
            </a:outerShdw>
          </a:effectLst>
        </p:spPr>
      </p:pic>
      <p:sp>
        <p:nvSpPr>
          <p:cNvPr id="3" name="Arrow: Left 2">
            <a:extLst>
              <a:ext uri="{FF2B5EF4-FFF2-40B4-BE49-F238E27FC236}">
                <a16:creationId xmlns:a16="http://schemas.microsoft.com/office/drawing/2014/main" id="{7F1ADF23-80D5-B1D3-C578-FF4C33E936BE}"/>
              </a:ext>
              <a:ext uri="{C183D7F6-B498-43B3-948B-1728B52AA6E4}">
                <adec:decorative xmlns:adec="http://schemas.microsoft.com/office/drawing/2017/decorative" val="1"/>
              </a:ext>
            </a:extLst>
          </p:cNvPr>
          <p:cNvSpPr/>
          <p:nvPr/>
        </p:nvSpPr>
        <p:spPr>
          <a:xfrm>
            <a:off x="6480359" y="2755900"/>
            <a:ext cx="1219200" cy="4191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 Placeholder 2">
            <a:extLst>
              <a:ext uri="{FF2B5EF4-FFF2-40B4-BE49-F238E27FC236}">
                <a16:creationId xmlns:a16="http://schemas.microsoft.com/office/drawing/2014/main" id="{CF5EE27C-AD8A-DEB1-E703-B788E3CACD49}"/>
              </a:ext>
            </a:extLst>
          </p:cNvPr>
          <p:cNvSpPr txBox="1">
            <a:spLocks/>
          </p:cNvSpPr>
          <p:nvPr/>
        </p:nvSpPr>
        <p:spPr>
          <a:xfrm>
            <a:off x="7788460" y="2734618"/>
            <a:ext cx="3136900" cy="461665"/>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Beautiful interface</a:t>
            </a:r>
          </a:p>
        </p:txBody>
      </p:sp>
      <p:sp>
        <p:nvSpPr>
          <p:cNvPr id="16" name="Arrow: Left 15">
            <a:extLst>
              <a:ext uri="{FF2B5EF4-FFF2-40B4-BE49-F238E27FC236}">
                <a16:creationId xmlns:a16="http://schemas.microsoft.com/office/drawing/2014/main" id="{A677925E-030C-4711-6882-A59FBEAEF9C9}"/>
              </a:ext>
              <a:ext uri="{C183D7F6-B498-43B3-948B-1728B52AA6E4}">
                <adec:decorative xmlns:adec="http://schemas.microsoft.com/office/drawing/2017/decorative" val="1"/>
              </a:ext>
            </a:extLst>
          </p:cNvPr>
          <p:cNvSpPr/>
          <p:nvPr/>
        </p:nvSpPr>
        <p:spPr>
          <a:xfrm>
            <a:off x="6480359" y="4568839"/>
            <a:ext cx="1219200" cy="41910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 Placeholder 2">
            <a:extLst>
              <a:ext uri="{FF2B5EF4-FFF2-40B4-BE49-F238E27FC236}">
                <a16:creationId xmlns:a16="http://schemas.microsoft.com/office/drawing/2014/main" id="{4977B2DA-8CBF-4CB5-8325-981CCF2D3651}"/>
              </a:ext>
            </a:extLst>
          </p:cNvPr>
          <p:cNvSpPr txBox="1">
            <a:spLocks/>
          </p:cNvSpPr>
          <p:nvPr/>
        </p:nvSpPr>
        <p:spPr>
          <a:xfrm>
            <a:off x="7788460" y="4547557"/>
            <a:ext cx="3136900" cy="461665"/>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Ugly interface</a:t>
            </a:r>
          </a:p>
        </p:txBody>
      </p:sp>
      <p:sp>
        <p:nvSpPr>
          <p:cNvPr id="18" name="TextBox 17">
            <a:extLst>
              <a:ext uri="{FF2B5EF4-FFF2-40B4-BE49-F238E27FC236}">
                <a16:creationId xmlns:a16="http://schemas.microsoft.com/office/drawing/2014/main" id="{47172475-FD42-D58C-61CD-38D794CE231E}"/>
              </a:ext>
              <a:ext uri="{C183D7F6-B498-43B3-948B-1728B52AA6E4}">
                <adec:decorative xmlns:adec="http://schemas.microsoft.com/office/drawing/2017/decorative" val="1"/>
              </a:ext>
            </a:extLst>
          </p:cNvPr>
          <p:cNvSpPr txBox="1"/>
          <p:nvPr/>
        </p:nvSpPr>
        <p:spPr>
          <a:xfrm>
            <a:off x="4928063" y="6382442"/>
            <a:ext cx="1396537" cy="215444"/>
          </a:xfrm>
          <a:prstGeom prst="rect">
            <a:avLst/>
          </a:prstGeom>
          <a:noFill/>
        </p:spPr>
        <p:txBody>
          <a:bodyPr wrap="none" rtlCol="0">
            <a:spAutoFit/>
          </a:bodyPr>
          <a:lstStyle/>
          <a:p>
            <a:pPr algn="r"/>
            <a:r>
              <a:rPr lang="de-DE" sz="800" dirty="0">
                <a:solidFill>
                  <a:schemeClr val="bg1"/>
                </a:solidFill>
              </a:rPr>
              <a:t>(Tanenbaum &amp; Bos, 2015)</a:t>
            </a:r>
            <a:endParaRPr lang="en-US" sz="800" dirty="0">
              <a:solidFill>
                <a:schemeClr val="bg1"/>
              </a:solidFill>
            </a:endParaRPr>
          </a:p>
        </p:txBody>
      </p:sp>
    </p:spTree>
    <p:extLst>
      <p:ext uri="{BB962C8B-B14F-4D97-AF65-F5344CB8AC3E}">
        <p14:creationId xmlns:p14="http://schemas.microsoft.com/office/powerpoint/2010/main" val="287588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6" grpId="0" animBg="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69600" cy="618631"/>
          </a:xfrm>
        </p:spPr>
        <p:txBody>
          <a:bodyPr/>
          <a:lstStyle/>
          <a:p>
            <a:r>
              <a:rPr lang="en-US" dirty="0"/>
              <a:t>What the OS Is Not</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460501" y="1614089"/>
            <a:ext cx="4025900" cy="461665"/>
          </a:xfrm>
        </p:spPr>
        <p:txBody>
          <a:bodyPr wrap="square">
            <a:spAutoFit/>
          </a:bodyPr>
          <a:lstStyle/>
          <a:p>
            <a:pPr>
              <a:lnSpc>
                <a:spcPct val="100000"/>
              </a:lnSpc>
            </a:pPr>
            <a:r>
              <a:rPr lang="en-US" b="1" dirty="0">
                <a:solidFill>
                  <a:schemeClr val="tx1"/>
                </a:solidFill>
              </a:rPr>
              <a:t>User Interface</a:t>
            </a:r>
          </a:p>
        </p:txBody>
      </p:sp>
      <p:sp>
        <p:nvSpPr>
          <p:cNvPr id="13" name="Text Placeholder 2">
            <a:extLst>
              <a:ext uri="{FF2B5EF4-FFF2-40B4-BE49-F238E27FC236}">
                <a16:creationId xmlns:a16="http://schemas.microsoft.com/office/drawing/2014/main" id="{7F5B12BC-E4C3-236A-D9F0-C851EC7908FA}"/>
              </a:ext>
            </a:extLst>
          </p:cNvPr>
          <p:cNvSpPr txBox="1">
            <a:spLocks/>
          </p:cNvSpPr>
          <p:nvPr/>
        </p:nvSpPr>
        <p:spPr>
          <a:xfrm>
            <a:off x="1460501" y="2061240"/>
            <a:ext cx="40259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UI is just another program.</a:t>
            </a:r>
          </a:p>
        </p:txBody>
      </p:sp>
      <p:sp>
        <p:nvSpPr>
          <p:cNvPr id="17" name="Oval 16">
            <a:extLst>
              <a:ext uri="{FF2B5EF4-FFF2-40B4-BE49-F238E27FC236}">
                <a16:creationId xmlns:a16="http://schemas.microsoft.com/office/drawing/2014/main" id="{EBC9751D-B05D-B3F8-969F-52DA70ED14CD}"/>
              </a:ext>
              <a:ext uri="{C183D7F6-B498-43B3-948B-1728B52AA6E4}">
                <adec:decorative xmlns:adec="http://schemas.microsoft.com/office/drawing/2017/decorative" val="1"/>
              </a:ext>
            </a:extLst>
          </p:cNvPr>
          <p:cNvSpPr/>
          <p:nvPr/>
        </p:nvSpPr>
        <p:spPr>
          <a:xfrm>
            <a:off x="722965" y="1535605"/>
            <a:ext cx="618631" cy="6186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15" name="Graphic 14">
            <a:extLst>
              <a:ext uri="{FF2B5EF4-FFF2-40B4-BE49-F238E27FC236}">
                <a16:creationId xmlns:a16="http://schemas.microsoft.com/office/drawing/2014/main" id="{1FA9F16D-B884-F3B0-A3CD-D63CDE266B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448" y="1614088"/>
            <a:ext cx="461665" cy="461665"/>
          </a:xfrm>
          <a:prstGeom prst="rect">
            <a:avLst/>
          </a:prstGeom>
        </p:spPr>
      </p:pic>
      <p:sp>
        <p:nvSpPr>
          <p:cNvPr id="20" name="Text Placeholder 2">
            <a:extLst>
              <a:ext uri="{FF2B5EF4-FFF2-40B4-BE49-F238E27FC236}">
                <a16:creationId xmlns:a16="http://schemas.microsoft.com/office/drawing/2014/main" id="{710D07A8-2220-5906-EB0A-A753C5DABFEC}"/>
              </a:ext>
            </a:extLst>
          </p:cNvPr>
          <p:cNvSpPr txBox="1">
            <a:spLocks/>
          </p:cNvSpPr>
          <p:nvPr/>
        </p:nvSpPr>
        <p:spPr>
          <a:xfrm>
            <a:off x="1460501" y="3031210"/>
            <a:ext cx="4025900" cy="461665"/>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solidFill>
              </a:rPr>
              <a:t>System Tools</a:t>
            </a:r>
          </a:p>
        </p:txBody>
      </p:sp>
      <p:sp>
        <p:nvSpPr>
          <p:cNvPr id="21" name="Text Placeholder 2">
            <a:extLst>
              <a:ext uri="{FF2B5EF4-FFF2-40B4-BE49-F238E27FC236}">
                <a16:creationId xmlns:a16="http://schemas.microsoft.com/office/drawing/2014/main" id="{C234DA36-263D-87B2-66D2-246BC78F3442}"/>
              </a:ext>
            </a:extLst>
          </p:cNvPr>
          <p:cNvSpPr txBox="1">
            <a:spLocks/>
          </p:cNvSpPr>
          <p:nvPr/>
        </p:nvSpPr>
        <p:spPr>
          <a:xfrm>
            <a:off x="1460501" y="3478361"/>
            <a:ext cx="4025900" cy="1015663"/>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Tools are programs to facilitate the development of programs and manage systems.</a:t>
            </a:r>
          </a:p>
        </p:txBody>
      </p:sp>
      <p:sp>
        <p:nvSpPr>
          <p:cNvPr id="23" name="Oval 22">
            <a:extLst>
              <a:ext uri="{FF2B5EF4-FFF2-40B4-BE49-F238E27FC236}">
                <a16:creationId xmlns:a16="http://schemas.microsoft.com/office/drawing/2014/main" id="{AE925ABF-770D-9C47-D24D-57838F08F206}"/>
              </a:ext>
              <a:ext uri="{C183D7F6-B498-43B3-948B-1728B52AA6E4}">
                <adec:decorative xmlns:adec="http://schemas.microsoft.com/office/drawing/2017/decorative" val="1"/>
              </a:ext>
            </a:extLst>
          </p:cNvPr>
          <p:cNvSpPr/>
          <p:nvPr/>
        </p:nvSpPr>
        <p:spPr>
          <a:xfrm>
            <a:off x="722965" y="2952726"/>
            <a:ext cx="618631" cy="6186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4" name="Graphic 23">
            <a:extLst>
              <a:ext uri="{FF2B5EF4-FFF2-40B4-BE49-F238E27FC236}">
                <a16:creationId xmlns:a16="http://schemas.microsoft.com/office/drawing/2014/main" id="{C47C9084-F365-BB97-C9BF-FB055C9052E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01448" y="3031209"/>
            <a:ext cx="461665" cy="461665"/>
          </a:xfrm>
          <a:prstGeom prst="rect">
            <a:avLst/>
          </a:prstGeom>
        </p:spPr>
      </p:pic>
      <p:sp>
        <p:nvSpPr>
          <p:cNvPr id="25" name="Text Placeholder 2">
            <a:extLst>
              <a:ext uri="{FF2B5EF4-FFF2-40B4-BE49-F238E27FC236}">
                <a16:creationId xmlns:a16="http://schemas.microsoft.com/office/drawing/2014/main" id="{9CDBDE22-089A-38A2-4DBE-12FAEE748F50}"/>
              </a:ext>
            </a:extLst>
          </p:cNvPr>
          <p:cNvSpPr txBox="1">
            <a:spLocks/>
          </p:cNvSpPr>
          <p:nvPr/>
        </p:nvSpPr>
        <p:spPr>
          <a:xfrm>
            <a:off x="1460501" y="5058901"/>
            <a:ext cx="4025900" cy="461665"/>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solidFill>
              </a:rPr>
              <a:t>Libraries</a:t>
            </a:r>
          </a:p>
        </p:txBody>
      </p:sp>
      <p:sp>
        <p:nvSpPr>
          <p:cNvPr id="26" name="Text Placeholder 2">
            <a:extLst>
              <a:ext uri="{FF2B5EF4-FFF2-40B4-BE49-F238E27FC236}">
                <a16:creationId xmlns:a16="http://schemas.microsoft.com/office/drawing/2014/main" id="{DEAF534C-1D33-0E4C-9BD4-5B9FD513ABAB}"/>
              </a:ext>
            </a:extLst>
          </p:cNvPr>
          <p:cNvSpPr txBox="1">
            <a:spLocks/>
          </p:cNvSpPr>
          <p:nvPr/>
        </p:nvSpPr>
        <p:spPr>
          <a:xfrm>
            <a:off x="1460501" y="5506052"/>
            <a:ext cx="4025900"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Libraries are reusable packages of code.</a:t>
            </a:r>
          </a:p>
        </p:txBody>
      </p:sp>
      <p:sp>
        <p:nvSpPr>
          <p:cNvPr id="27" name="Oval 26">
            <a:extLst>
              <a:ext uri="{FF2B5EF4-FFF2-40B4-BE49-F238E27FC236}">
                <a16:creationId xmlns:a16="http://schemas.microsoft.com/office/drawing/2014/main" id="{A8A490E5-C1EA-51DF-2C06-E9F5D983C7B1}"/>
              </a:ext>
              <a:ext uri="{C183D7F6-B498-43B3-948B-1728B52AA6E4}">
                <adec:decorative xmlns:adec="http://schemas.microsoft.com/office/drawing/2017/decorative" val="1"/>
              </a:ext>
            </a:extLst>
          </p:cNvPr>
          <p:cNvSpPr/>
          <p:nvPr/>
        </p:nvSpPr>
        <p:spPr>
          <a:xfrm>
            <a:off x="722965" y="4980417"/>
            <a:ext cx="618631" cy="6186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8" name="Graphic 27" descr="Packing Box Open with solid fill">
            <a:extLst>
              <a:ext uri="{FF2B5EF4-FFF2-40B4-BE49-F238E27FC236}">
                <a16:creationId xmlns:a16="http://schemas.microsoft.com/office/drawing/2014/main" id="{0BAC0449-0EC6-BE15-822F-241CCD5D199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01448" y="5058900"/>
            <a:ext cx="461665" cy="461665"/>
          </a:xfrm>
          <a:prstGeom prst="rect">
            <a:avLst/>
          </a:prstGeom>
        </p:spPr>
      </p:pic>
    </p:spTree>
    <p:extLst>
      <p:ext uri="{BB962C8B-B14F-4D97-AF65-F5344CB8AC3E}">
        <p14:creationId xmlns:p14="http://schemas.microsoft.com/office/powerpoint/2010/main" val="169126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7" grpId="0" animBg="1"/>
      <p:bldP spid="20" grpId="0"/>
      <p:bldP spid="21" grpId="0"/>
      <p:bldP spid="23" grpId="0" animBg="1"/>
      <p:bldP spid="25" grpId="0"/>
      <p:bldP spid="26" grpId="0"/>
      <p:bldP spid="27" grpId="0" animBg="1"/>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OS Zoo?</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84878"/>
            <a:ext cx="5957657" cy="4442242"/>
          </a:xfrm>
        </p:spPr>
        <p:txBody>
          <a:bodyPr/>
          <a:lstStyle/>
          <a:p>
            <a:pPr marL="342900" indent="-342900">
              <a:lnSpc>
                <a:spcPct val="100000"/>
              </a:lnSpc>
              <a:buClr>
                <a:schemeClr val="tx1"/>
              </a:buClr>
              <a:buFont typeface="Arial" panose="020B0604020202020204" pitchFamily="34" charset="0"/>
              <a:buChar char="•"/>
            </a:pPr>
            <a:r>
              <a:rPr lang="en-US" sz="2400" dirty="0"/>
              <a:t>Mainframe Operating Systems</a:t>
            </a:r>
          </a:p>
          <a:p>
            <a:pPr marL="342900" indent="-342900">
              <a:lnSpc>
                <a:spcPct val="100000"/>
              </a:lnSpc>
              <a:buClr>
                <a:schemeClr val="tx1"/>
              </a:buClr>
              <a:buFont typeface="Arial" panose="020B0604020202020204" pitchFamily="34" charset="0"/>
              <a:buChar char="•"/>
            </a:pPr>
            <a:r>
              <a:rPr lang="en-US" sz="2400" dirty="0">
                <a:solidFill>
                  <a:schemeClr val="bg1"/>
                </a:solidFill>
              </a:rPr>
              <a:t>Server Operating Systems</a:t>
            </a:r>
          </a:p>
          <a:p>
            <a:pPr marL="342900" indent="-342900">
              <a:lnSpc>
                <a:spcPct val="100000"/>
              </a:lnSpc>
              <a:buClr>
                <a:schemeClr val="tx1"/>
              </a:buClr>
              <a:buFont typeface="Arial" panose="020B0604020202020204" pitchFamily="34" charset="0"/>
              <a:buChar char="•"/>
            </a:pPr>
            <a:r>
              <a:rPr lang="en-US" sz="2400" dirty="0"/>
              <a:t>Multiprocessor Operating Systems</a:t>
            </a:r>
          </a:p>
          <a:p>
            <a:pPr marL="342900" indent="-342900">
              <a:lnSpc>
                <a:spcPct val="100000"/>
              </a:lnSpc>
              <a:buClr>
                <a:schemeClr val="tx1"/>
              </a:buClr>
              <a:buFont typeface="Arial" panose="020B0604020202020204" pitchFamily="34" charset="0"/>
              <a:buChar char="•"/>
            </a:pPr>
            <a:r>
              <a:rPr lang="en-US" sz="2400" dirty="0">
                <a:solidFill>
                  <a:schemeClr val="bg1"/>
                </a:solidFill>
              </a:rPr>
              <a:t>Personal Computer Operation Systems</a:t>
            </a:r>
          </a:p>
          <a:p>
            <a:pPr marL="342900" indent="-342900">
              <a:lnSpc>
                <a:spcPct val="100000"/>
              </a:lnSpc>
              <a:buClr>
                <a:schemeClr val="tx1"/>
              </a:buClr>
              <a:buFont typeface="Arial" panose="020B0604020202020204" pitchFamily="34" charset="0"/>
              <a:buChar char="•"/>
            </a:pPr>
            <a:r>
              <a:rPr lang="en-US" sz="2400" dirty="0"/>
              <a:t>Handheld Computer</a:t>
            </a:r>
            <a:r>
              <a:rPr lang="en-US" sz="2400" dirty="0">
                <a:solidFill>
                  <a:schemeClr val="bg1"/>
                </a:solidFill>
              </a:rPr>
              <a:t> Operation Systems</a:t>
            </a:r>
            <a:endParaRPr lang="en-US" sz="2400" dirty="0"/>
          </a:p>
          <a:p>
            <a:pPr marL="342900" indent="-342900">
              <a:lnSpc>
                <a:spcPct val="100000"/>
              </a:lnSpc>
              <a:buClr>
                <a:schemeClr val="tx1"/>
              </a:buClr>
              <a:buFont typeface="Arial" panose="020B0604020202020204" pitchFamily="34" charset="0"/>
              <a:buChar char="•"/>
            </a:pPr>
            <a:r>
              <a:rPr lang="en-US" sz="2400" dirty="0">
                <a:solidFill>
                  <a:schemeClr val="bg1"/>
                </a:solidFill>
              </a:rPr>
              <a:t>Embedded Operation Systems</a:t>
            </a:r>
          </a:p>
          <a:p>
            <a:pPr marL="342900" indent="-342900">
              <a:lnSpc>
                <a:spcPct val="100000"/>
              </a:lnSpc>
              <a:buClr>
                <a:schemeClr val="tx1"/>
              </a:buClr>
              <a:buFont typeface="Arial" panose="020B0604020202020204" pitchFamily="34" charset="0"/>
              <a:buChar char="•"/>
            </a:pPr>
            <a:r>
              <a:rPr lang="en-US" sz="2400" dirty="0"/>
              <a:t>Sensor Node</a:t>
            </a:r>
            <a:r>
              <a:rPr lang="en-US" sz="2400" dirty="0">
                <a:solidFill>
                  <a:schemeClr val="bg1"/>
                </a:solidFill>
              </a:rPr>
              <a:t> Operation Systems</a:t>
            </a:r>
            <a:endParaRPr lang="en-US" sz="2400" dirty="0"/>
          </a:p>
          <a:p>
            <a:pPr marL="342900" indent="-342900">
              <a:lnSpc>
                <a:spcPct val="100000"/>
              </a:lnSpc>
              <a:buClr>
                <a:schemeClr val="tx1"/>
              </a:buClr>
              <a:buFont typeface="Arial" panose="020B0604020202020204" pitchFamily="34" charset="0"/>
              <a:buChar char="•"/>
            </a:pPr>
            <a:r>
              <a:rPr lang="en-US" sz="2400" dirty="0">
                <a:solidFill>
                  <a:schemeClr val="bg1"/>
                </a:solidFill>
              </a:rPr>
              <a:t>Real-Time Operation Systems</a:t>
            </a:r>
          </a:p>
          <a:p>
            <a:pPr marL="342900" indent="-342900">
              <a:lnSpc>
                <a:spcPct val="100000"/>
              </a:lnSpc>
              <a:buClr>
                <a:schemeClr val="tx1"/>
              </a:buClr>
              <a:buFont typeface="Arial" panose="020B0604020202020204" pitchFamily="34" charset="0"/>
              <a:buChar char="•"/>
            </a:pPr>
            <a:r>
              <a:rPr lang="en-US" sz="2400" dirty="0"/>
              <a:t>Smart Card</a:t>
            </a:r>
            <a:r>
              <a:rPr lang="en-US" sz="2400" dirty="0">
                <a:solidFill>
                  <a:schemeClr val="bg1"/>
                </a:solidFill>
              </a:rPr>
              <a:t> Operation Systems</a:t>
            </a:r>
          </a:p>
        </p:txBody>
      </p:sp>
      <p:sp>
        <p:nvSpPr>
          <p:cNvPr id="4" name="TextBox 3">
            <a:extLst>
              <a:ext uri="{FF2B5EF4-FFF2-40B4-BE49-F238E27FC236}">
                <a16:creationId xmlns:a16="http://schemas.microsoft.com/office/drawing/2014/main" id="{654FAF63-4358-C90E-8965-EF277AFA5979}"/>
              </a:ext>
              <a:ext uri="{C183D7F6-B498-43B3-948B-1728B52AA6E4}">
                <adec:decorative xmlns:adec="http://schemas.microsoft.com/office/drawing/2017/decorative" val="1"/>
              </a:ext>
            </a:extLst>
          </p:cNvPr>
          <p:cNvSpPr txBox="1"/>
          <p:nvPr/>
        </p:nvSpPr>
        <p:spPr>
          <a:xfrm>
            <a:off x="5169131" y="6007373"/>
            <a:ext cx="1396537" cy="215444"/>
          </a:xfrm>
          <a:prstGeom prst="rect">
            <a:avLst/>
          </a:prstGeom>
          <a:noFill/>
        </p:spPr>
        <p:txBody>
          <a:bodyPr wrap="none" rtlCol="0">
            <a:spAutoFit/>
          </a:bodyPr>
          <a:lstStyle/>
          <a:p>
            <a:pPr algn="r"/>
            <a:r>
              <a:rPr lang="de-DE" sz="800" dirty="0">
                <a:solidFill>
                  <a:schemeClr val="bg1"/>
                </a:solidFill>
              </a:rPr>
              <a:t>(Tanenbaum &amp; Bos, 2015)</a:t>
            </a:r>
            <a:endParaRPr lang="en-US" sz="800" dirty="0">
              <a:solidFill>
                <a:schemeClr val="bg1"/>
              </a:solidFill>
            </a:endParaRPr>
          </a:p>
        </p:txBody>
      </p:sp>
      <p:sp>
        <p:nvSpPr>
          <p:cNvPr id="5" name="Rounded Rectangle 3">
            <a:extLst>
              <a:ext uri="{FF2B5EF4-FFF2-40B4-BE49-F238E27FC236}">
                <a16:creationId xmlns:a16="http://schemas.microsoft.com/office/drawing/2014/main" id="{E04E6FFA-5281-6B3A-3657-37CA2D5DC644}"/>
              </a:ext>
              <a:ext uri="{C183D7F6-B498-43B3-948B-1728B52AA6E4}">
                <adec:decorative xmlns:adec="http://schemas.microsoft.com/office/drawing/2017/decorative" val="0"/>
              </a:ext>
            </a:extLst>
          </p:cNvPr>
          <p:cNvSpPr/>
          <p:nvPr/>
        </p:nvSpPr>
        <p:spPr>
          <a:xfrm>
            <a:off x="7113115" y="585557"/>
            <a:ext cx="4073771" cy="1451996"/>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1"/>
                </a:solidFill>
              </a:rPr>
              <a:t>Interactive OSs</a:t>
            </a:r>
          </a:p>
          <a:p>
            <a:pPr algn="ctr"/>
            <a:endParaRPr lang="en-US" sz="2000" dirty="0"/>
          </a:p>
          <a:p>
            <a:pPr algn="ctr">
              <a:buClr>
                <a:schemeClr val="accent1"/>
              </a:buClr>
            </a:pPr>
            <a:r>
              <a:rPr lang="en-US" sz="2000" dirty="0"/>
              <a:t>Prioritize user response time</a:t>
            </a:r>
          </a:p>
        </p:txBody>
      </p:sp>
      <p:sp>
        <p:nvSpPr>
          <p:cNvPr id="6" name="Rounded Rectangle 2">
            <a:extLst>
              <a:ext uri="{FF2B5EF4-FFF2-40B4-BE49-F238E27FC236}">
                <a16:creationId xmlns:a16="http://schemas.microsoft.com/office/drawing/2014/main" id="{D68538BF-A04F-A867-EF54-385A165DE63B}"/>
              </a:ext>
              <a:ext uri="{C183D7F6-B498-43B3-948B-1728B52AA6E4}">
                <adec:decorative xmlns:adec="http://schemas.microsoft.com/office/drawing/2017/decorative" val="0"/>
              </a:ext>
            </a:extLst>
          </p:cNvPr>
          <p:cNvSpPr/>
          <p:nvPr/>
        </p:nvSpPr>
        <p:spPr>
          <a:xfrm>
            <a:off x="7113114" y="2701827"/>
            <a:ext cx="4073771" cy="1454347"/>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4"/>
                </a:solidFill>
              </a:rPr>
              <a:t>Batch OSs</a:t>
            </a:r>
          </a:p>
          <a:p>
            <a:pPr algn="ctr"/>
            <a:endParaRPr lang="en-US" sz="2000" dirty="0"/>
          </a:p>
          <a:p>
            <a:pPr algn="ctr">
              <a:buClr>
                <a:schemeClr val="accent4"/>
              </a:buClr>
            </a:pPr>
            <a:r>
              <a:rPr lang="en-US" sz="2000" dirty="0"/>
              <a:t>Run large sets of tasks or jobs</a:t>
            </a:r>
          </a:p>
        </p:txBody>
      </p:sp>
      <p:sp>
        <p:nvSpPr>
          <p:cNvPr id="7" name="Rounded Rectangle 2">
            <a:extLst>
              <a:ext uri="{FF2B5EF4-FFF2-40B4-BE49-F238E27FC236}">
                <a16:creationId xmlns:a16="http://schemas.microsoft.com/office/drawing/2014/main" id="{D828E1DE-AFFA-BD19-BE12-5C17B3CBB05F}"/>
              </a:ext>
              <a:ext uri="{C183D7F6-B498-43B3-948B-1728B52AA6E4}">
                <adec:decorative xmlns:adec="http://schemas.microsoft.com/office/drawing/2017/decorative" val="0"/>
              </a:ext>
            </a:extLst>
          </p:cNvPr>
          <p:cNvSpPr/>
          <p:nvPr/>
        </p:nvSpPr>
        <p:spPr>
          <a:xfrm>
            <a:off x="7113113" y="4820448"/>
            <a:ext cx="4073771" cy="1454347"/>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2"/>
                </a:solidFill>
              </a:rPr>
              <a:t>Real Time OSs</a:t>
            </a:r>
          </a:p>
          <a:p>
            <a:pPr algn="ctr"/>
            <a:endParaRPr lang="en-US" sz="2000" dirty="0"/>
          </a:p>
          <a:p>
            <a:pPr algn="ctr">
              <a:buClr>
                <a:schemeClr val="accent2"/>
              </a:buClr>
            </a:pPr>
            <a:r>
              <a:rPr lang="en-US" sz="2000" dirty="0"/>
              <a:t>Have well defined task priorities</a:t>
            </a:r>
          </a:p>
        </p:txBody>
      </p:sp>
    </p:spTree>
    <p:extLst>
      <p:ext uri="{BB962C8B-B14F-4D97-AF65-F5344CB8AC3E}">
        <p14:creationId xmlns:p14="http://schemas.microsoft.com/office/powerpoint/2010/main" val="375856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DC0F-E238-378A-2C11-C247558A9DCB}"/>
              </a:ext>
            </a:extLst>
          </p:cNvPr>
          <p:cNvSpPr>
            <a:spLocks noGrp="1"/>
          </p:cNvSpPr>
          <p:nvPr>
            <p:ph type="title"/>
          </p:nvPr>
        </p:nvSpPr>
        <p:spPr>
          <a:xfrm>
            <a:off x="609600" y="555162"/>
            <a:ext cx="4876800" cy="1144929"/>
          </a:xfrm>
        </p:spPr>
        <p:txBody>
          <a:bodyPr/>
          <a:lstStyle/>
          <a:p>
            <a:r>
              <a:rPr lang="en-US" dirty="0"/>
              <a:t>Operating System Generations</a:t>
            </a:r>
          </a:p>
        </p:txBody>
      </p:sp>
      <p:sp>
        <p:nvSpPr>
          <p:cNvPr id="3" name="Text Placeholder 2">
            <a:extLst>
              <a:ext uri="{FF2B5EF4-FFF2-40B4-BE49-F238E27FC236}">
                <a16:creationId xmlns:a16="http://schemas.microsoft.com/office/drawing/2014/main" id="{369F9F4A-6A23-75BC-AB86-52AFF2BFD465}"/>
              </a:ext>
            </a:extLst>
          </p:cNvPr>
          <p:cNvSpPr>
            <a:spLocks noGrp="1"/>
          </p:cNvSpPr>
          <p:nvPr>
            <p:ph type="body" sz="quarter" idx="13"/>
          </p:nvPr>
        </p:nvSpPr>
        <p:spPr>
          <a:xfrm>
            <a:off x="608139" y="1710377"/>
            <a:ext cx="5259261" cy="877163"/>
          </a:xfrm>
        </p:spPr>
        <p:txBody>
          <a:bodyPr>
            <a:spAutoFit/>
          </a:bodyPr>
          <a:lstStyle/>
          <a:p>
            <a:r>
              <a:rPr lang="en-US" sz="2000" dirty="0"/>
              <a:t>There exists a mapping of operating system generations to computer generations.</a:t>
            </a:r>
          </a:p>
        </p:txBody>
      </p:sp>
      <p:sp>
        <p:nvSpPr>
          <p:cNvPr id="7" name="Text Placeholder 1">
            <a:extLst>
              <a:ext uri="{FF2B5EF4-FFF2-40B4-BE49-F238E27FC236}">
                <a16:creationId xmlns:a16="http://schemas.microsoft.com/office/drawing/2014/main" id="{4DA8FF91-9325-462F-22CB-13870B0CEE3E}"/>
              </a:ext>
            </a:extLst>
          </p:cNvPr>
          <p:cNvSpPr txBox="1">
            <a:spLocks/>
          </p:cNvSpPr>
          <p:nvPr/>
        </p:nvSpPr>
        <p:spPr>
          <a:xfrm>
            <a:off x="1206500" y="2671112"/>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1</a:t>
            </a:r>
            <a:r>
              <a:rPr lang="en-US" dirty="0"/>
              <a:t>: 1945 – 1955 </a:t>
            </a:r>
          </a:p>
        </p:txBody>
      </p:sp>
      <p:grpSp>
        <p:nvGrpSpPr>
          <p:cNvPr id="9" name="Group 8">
            <a:extLst>
              <a:ext uri="{FF2B5EF4-FFF2-40B4-BE49-F238E27FC236}">
                <a16:creationId xmlns:a16="http://schemas.microsoft.com/office/drawing/2014/main" id="{2EE4ED51-0790-8CF5-69C0-756280C7C362}"/>
              </a:ext>
              <a:ext uri="{C183D7F6-B498-43B3-948B-1728B52AA6E4}">
                <adec:decorative xmlns:adec="http://schemas.microsoft.com/office/drawing/2017/decorative" val="1"/>
              </a:ext>
            </a:extLst>
          </p:cNvPr>
          <p:cNvGrpSpPr/>
          <p:nvPr/>
        </p:nvGrpSpPr>
        <p:grpSpPr>
          <a:xfrm>
            <a:off x="722965" y="2640335"/>
            <a:ext cx="416693" cy="461665"/>
            <a:chOff x="875365" y="3406513"/>
            <a:chExt cx="416693" cy="461665"/>
          </a:xfrm>
        </p:grpSpPr>
        <p:sp>
          <p:nvSpPr>
            <p:cNvPr id="10" name="Oval 9">
              <a:extLst>
                <a:ext uri="{FF2B5EF4-FFF2-40B4-BE49-F238E27FC236}">
                  <a16:creationId xmlns:a16="http://schemas.microsoft.com/office/drawing/2014/main" id="{859B9F69-B408-5224-6ADD-102004602D2E}"/>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1" name="TextBox 10">
              <a:extLst>
                <a:ext uri="{FF2B5EF4-FFF2-40B4-BE49-F238E27FC236}">
                  <a16:creationId xmlns:a16="http://schemas.microsoft.com/office/drawing/2014/main" id="{3FE1F680-50D1-1664-89B5-DA255A25395D}"/>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5" name="Text Placeholder 1">
            <a:extLst>
              <a:ext uri="{FF2B5EF4-FFF2-40B4-BE49-F238E27FC236}">
                <a16:creationId xmlns:a16="http://schemas.microsoft.com/office/drawing/2014/main" id="{32F43915-9B95-8359-53AD-B514CB1B2FFA}"/>
              </a:ext>
            </a:extLst>
          </p:cNvPr>
          <p:cNvSpPr txBox="1">
            <a:spLocks/>
          </p:cNvSpPr>
          <p:nvPr/>
        </p:nvSpPr>
        <p:spPr>
          <a:xfrm>
            <a:off x="1206500" y="341417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2</a:t>
            </a:r>
            <a:r>
              <a:rPr lang="en-US" dirty="0"/>
              <a:t>: 1955 – 1965 </a:t>
            </a:r>
          </a:p>
        </p:txBody>
      </p:sp>
      <p:grpSp>
        <p:nvGrpSpPr>
          <p:cNvPr id="16" name="Group 15">
            <a:extLst>
              <a:ext uri="{FF2B5EF4-FFF2-40B4-BE49-F238E27FC236}">
                <a16:creationId xmlns:a16="http://schemas.microsoft.com/office/drawing/2014/main" id="{0333351B-1F83-D920-6178-B4814F89D387}"/>
              </a:ext>
              <a:ext uri="{C183D7F6-B498-43B3-948B-1728B52AA6E4}">
                <adec:decorative xmlns:adec="http://schemas.microsoft.com/office/drawing/2017/decorative" val="1"/>
              </a:ext>
            </a:extLst>
          </p:cNvPr>
          <p:cNvGrpSpPr/>
          <p:nvPr/>
        </p:nvGrpSpPr>
        <p:grpSpPr>
          <a:xfrm>
            <a:off x="722965" y="3383395"/>
            <a:ext cx="416693" cy="461665"/>
            <a:chOff x="875365" y="3406513"/>
            <a:chExt cx="416693" cy="461665"/>
          </a:xfrm>
        </p:grpSpPr>
        <p:sp>
          <p:nvSpPr>
            <p:cNvPr id="17" name="Oval 16">
              <a:extLst>
                <a:ext uri="{FF2B5EF4-FFF2-40B4-BE49-F238E27FC236}">
                  <a16:creationId xmlns:a16="http://schemas.microsoft.com/office/drawing/2014/main" id="{D85A8D66-ED50-1496-8843-78C367334FC5}"/>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TextBox 17">
              <a:extLst>
                <a:ext uri="{FF2B5EF4-FFF2-40B4-BE49-F238E27FC236}">
                  <a16:creationId xmlns:a16="http://schemas.microsoft.com/office/drawing/2014/main" id="{6AB6245B-F2E7-44E4-7BCA-47CE67A0BB99}"/>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19" name="Text Placeholder 1">
            <a:extLst>
              <a:ext uri="{FF2B5EF4-FFF2-40B4-BE49-F238E27FC236}">
                <a16:creationId xmlns:a16="http://schemas.microsoft.com/office/drawing/2014/main" id="{2ADC3332-D9DA-AF69-B2CB-6725353FD14A}"/>
              </a:ext>
            </a:extLst>
          </p:cNvPr>
          <p:cNvSpPr txBox="1">
            <a:spLocks/>
          </p:cNvSpPr>
          <p:nvPr/>
        </p:nvSpPr>
        <p:spPr>
          <a:xfrm>
            <a:off x="1206500" y="415723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3</a:t>
            </a:r>
            <a:r>
              <a:rPr lang="en-US" dirty="0"/>
              <a:t>: 1965 – 1980 </a:t>
            </a:r>
          </a:p>
        </p:txBody>
      </p:sp>
      <p:grpSp>
        <p:nvGrpSpPr>
          <p:cNvPr id="20" name="Group 19">
            <a:extLst>
              <a:ext uri="{FF2B5EF4-FFF2-40B4-BE49-F238E27FC236}">
                <a16:creationId xmlns:a16="http://schemas.microsoft.com/office/drawing/2014/main" id="{9B9C6FF7-8AAF-9E9E-F187-AC1015A0497C}"/>
              </a:ext>
              <a:ext uri="{C183D7F6-B498-43B3-948B-1728B52AA6E4}">
                <adec:decorative xmlns:adec="http://schemas.microsoft.com/office/drawing/2017/decorative" val="1"/>
              </a:ext>
            </a:extLst>
          </p:cNvPr>
          <p:cNvGrpSpPr/>
          <p:nvPr/>
        </p:nvGrpSpPr>
        <p:grpSpPr>
          <a:xfrm>
            <a:off x="722965" y="4126455"/>
            <a:ext cx="416693" cy="461665"/>
            <a:chOff x="875365" y="3406513"/>
            <a:chExt cx="416693" cy="461665"/>
          </a:xfrm>
        </p:grpSpPr>
        <p:sp>
          <p:nvSpPr>
            <p:cNvPr id="21" name="Oval 20">
              <a:extLst>
                <a:ext uri="{FF2B5EF4-FFF2-40B4-BE49-F238E27FC236}">
                  <a16:creationId xmlns:a16="http://schemas.microsoft.com/office/drawing/2014/main" id="{5FE195A6-9E23-1B6A-E316-15B0BC9342C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2" name="TextBox 21">
              <a:extLst>
                <a:ext uri="{FF2B5EF4-FFF2-40B4-BE49-F238E27FC236}">
                  <a16:creationId xmlns:a16="http://schemas.microsoft.com/office/drawing/2014/main" id="{F3F688CA-09BC-164F-7B1E-58B9F7ED7EC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3" name="Text Placeholder 1">
            <a:extLst>
              <a:ext uri="{FF2B5EF4-FFF2-40B4-BE49-F238E27FC236}">
                <a16:creationId xmlns:a16="http://schemas.microsoft.com/office/drawing/2014/main" id="{71EF1C80-B229-2A9C-1B9F-4786098D95AB}"/>
              </a:ext>
            </a:extLst>
          </p:cNvPr>
          <p:cNvSpPr txBox="1">
            <a:spLocks/>
          </p:cNvSpPr>
          <p:nvPr/>
        </p:nvSpPr>
        <p:spPr>
          <a:xfrm>
            <a:off x="1206500" y="490029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4</a:t>
            </a:r>
            <a:r>
              <a:rPr lang="en-US" dirty="0"/>
              <a:t>: 1980 – Present </a:t>
            </a:r>
          </a:p>
        </p:txBody>
      </p:sp>
      <p:grpSp>
        <p:nvGrpSpPr>
          <p:cNvPr id="24" name="Group 23">
            <a:extLst>
              <a:ext uri="{FF2B5EF4-FFF2-40B4-BE49-F238E27FC236}">
                <a16:creationId xmlns:a16="http://schemas.microsoft.com/office/drawing/2014/main" id="{F95830D6-4AF3-7BF3-1CA2-F91352B980DE}"/>
              </a:ext>
              <a:ext uri="{C183D7F6-B498-43B3-948B-1728B52AA6E4}">
                <adec:decorative xmlns:adec="http://schemas.microsoft.com/office/drawing/2017/decorative" val="1"/>
              </a:ext>
            </a:extLst>
          </p:cNvPr>
          <p:cNvGrpSpPr/>
          <p:nvPr/>
        </p:nvGrpSpPr>
        <p:grpSpPr>
          <a:xfrm>
            <a:off x="722965" y="4869515"/>
            <a:ext cx="416693" cy="461665"/>
            <a:chOff x="875365" y="3406513"/>
            <a:chExt cx="416693" cy="461665"/>
          </a:xfrm>
        </p:grpSpPr>
        <p:sp>
          <p:nvSpPr>
            <p:cNvPr id="25" name="Oval 24">
              <a:extLst>
                <a:ext uri="{FF2B5EF4-FFF2-40B4-BE49-F238E27FC236}">
                  <a16:creationId xmlns:a16="http://schemas.microsoft.com/office/drawing/2014/main" id="{1B13C3F0-AE39-6FBD-4388-6568850D8EA9}"/>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TextBox 25">
              <a:extLst>
                <a:ext uri="{FF2B5EF4-FFF2-40B4-BE49-F238E27FC236}">
                  <a16:creationId xmlns:a16="http://schemas.microsoft.com/office/drawing/2014/main" id="{9E2C685E-A8B8-37B8-12D6-17837D0C01CC}"/>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7" name="Text Placeholder 1">
            <a:extLst>
              <a:ext uri="{FF2B5EF4-FFF2-40B4-BE49-F238E27FC236}">
                <a16:creationId xmlns:a16="http://schemas.microsoft.com/office/drawing/2014/main" id="{31A802F2-5726-F9E4-D1C7-786211CDF522}"/>
              </a:ext>
            </a:extLst>
          </p:cNvPr>
          <p:cNvSpPr txBox="1">
            <a:spLocks/>
          </p:cNvSpPr>
          <p:nvPr/>
        </p:nvSpPr>
        <p:spPr>
          <a:xfrm>
            <a:off x="1206500" y="5643350"/>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5</a:t>
            </a:r>
            <a:r>
              <a:rPr lang="en-US" dirty="0"/>
              <a:t>: 1990 – Present </a:t>
            </a:r>
          </a:p>
        </p:txBody>
      </p:sp>
      <p:grpSp>
        <p:nvGrpSpPr>
          <p:cNvPr id="28" name="Group 27">
            <a:extLst>
              <a:ext uri="{FF2B5EF4-FFF2-40B4-BE49-F238E27FC236}">
                <a16:creationId xmlns:a16="http://schemas.microsoft.com/office/drawing/2014/main" id="{4D01BA2A-316D-107A-C55F-869D851DD56E}"/>
              </a:ext>
              <a:ext uri="{C183D7F6-B498-43B3-948B-1728B52AA6E4}">
                <adec:decorative xmlns:adec="http://schemas.microsoft.com/office/drawing/2017/decorative" val="1"/>
              </a:ext>
            </a:extLst>
          </p:cNvPr>
          <p:cNvGrpSpPr/>
          <p:nvPr/>
        </p:nvGrpSpPr>
        <p:grpSpPr>
          <a:xfrm>
            <a:off x="722965" y="5612573"/>
            <a:ext cx="416693" cy="461665"/>
            <a:chOff x="875365" y="3406513"/>
            <a:chExt cx="416693" cy="461665"/>
          </a:xfrm>
        </p:grpSpPr>
        <p:sp>
          <p:nvSpPr>
            <p:cNvPr id="29" name="Oval 28">
              <a:extLst>
                <a:ext uri="{FF2B5EF4-FFF2-40B4-BE49-F238E27FC236}">
                  <a16:creationId xmlns:a16="http://schemas.microsoft.com/office/drawing/2014/main" id="{1C249E97-D980-0934-7DD1-1D45ED71DAC1}"/>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0" name="TextBox 29">
              <a:extLst>
                <a:ext uri="{FF2B5EF4-FFF2-40B4-BE49-F238E27FC236}">
                  <a16:creationId xmlns:a16="http://schemas.microsoft.com/office/drawing/2014/main" id="{233A5879-0B4E-CC9A-E26B-F5F05FD23A82}"/>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5</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Tree>
    <p:extLst>
      <p:ext uri="{BB962C8B-B14F-4D97-AF65-F5344CB8AC3E}">
        <p14:creationId xmlns:p14="http://schemas.microsoft.com/office/powerpoint/2010/main" val="36629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3"/>
                                        </p:tgtEl>
                                        <p:attrNameLst>
                                          <p:attrName>style.opacity</p:attrName>
                                        </p:attrNameLst>
                                      </p:cBhvr>
                                      <p:to>
                                        <p:strVal val="0.25"/>
                                      </p:to>
                                    </p:set>
                                    <p:animEffect filter="image" prLst="opacity: 0.25">
                                      <p:cBhvr rctx="IE">
                                        <p:cTn id="7" dur="indefinite"/>
                                        <p:tgtEl>
                                          <p:spTgt spid="23"/>
                                        </p:tgtEl>
                                      </p:cBhvr>
                                    </p:animEffect>
                                  </p:childTnLst>
                                </p:cTn>
                              </p:par>
                              <p:par>
                                <p:cTn id="8" presetID="9" presetClass="emph" presetSubtype="0" nodeType="withEffect">
                                  <p:stCondLst>
                                    <p:cond delay="0"/>
                                  </p:stCondLst>
                                  <p:childTnLst>
                                    <p:set>
                                      <p:cBhvr>
                                        <p:cTn id="9" dur="indefinite"/>
                                        <p:tgtEl>
                                          <p:spTgt spid="24"/>
                                        </p:tgtEl>
                                        <p:attrNameLst>
                                          <p:attrName>style.opacity</p:attrName>
                                        </p:attrNameLst>
                                      </p:cBhvr>
                                      <p:to>
                                        <p:strVal val="0.25"/>
                                      </p:to>
                                    </p:set>
                                    <p:animEffect filter="image" prLst="opacity: 0.25">
                                      <p:cBhvr rctx="IE">
                                        <p:cTn id="10" dur="indefinite"/>
                                        <p:tgtEl>
                                          <p:spTgt spid="24"/>
                                        </p:tgtEl>
                                      </p:cBhvr>
                                    </p:animEffect>
                                  </p:childTnLst>
                                </p:cTn>
                              </p:par>
                              <p:par>
                                <p:cTn id="11" presetID="9" presetClass="emph" presetSubtype="0" grpId="0" nodeType="withEffect">
                                  <p:stCondLst>
                                    <p:cond delay="0"/>
                                  </p:stCondLst>
                                  <p:childTnLst>
                                    <p:set>
                                      <p:cBhvr>
                                        <p:cTn id="12" dur="indefinite"/>
                                        <p:tgtEl>
                                          <p:spTgt spid="27"/>
                                        </p:tgtEl>
                                        <p:attrNameLst>
                                          <p:attrName>style.opacity</p:attrName>
                                        </p:attrNameLst>
                                      </p:cBhvr>
                                      <p:to>
                                        <p:strVal val="0.25"/>
                                      </p:to>
                                    </p:set>
                                    <p:animEffect filter="image" prLst="opacity: 0.25">
                                      <p:cBhvr rctx="IE">
                                        <p:cTn id="13" dur="indefinite"/>
                                        <p:tgtEl>
                                          <p:spTgt spid="27"/>
                                        </p:tgtEl>
                                      </p:cBhvr>
                                    </p:animEffect>
                                  </p:childTnLst>
                                </p:cTn>
                              </p:par>
                              <p:par>
                                <p:cTn id="14" presetID="9" presetClass="emph" presetSubtype="0" nodeType="withEffect">
                                  <p:stCondLst>
                                    <p:cond delay="0"/>
                                  </p:stCondLst>
                                  <p:childTnLst>
                                    <p:set>
                                      <p:cBhvr>
                                        <p:cTn id="15" dur="indefinite"/>
                                        <p:tgtEl>
                                          <p:spTgt spid="28"/>
                                        </p:tgtEl>
                                        <p:attrNameLst>
                                          <p:attrName>style.opacity</p:attrName>
                                        </p:attrNameLst>
                                      </p:cBhvr>
                                      <p:to>
                                        <p:strVal val="0.25"/>
                                      </p:to>
                                    </p:set>
                                    <p:animEffect filter="image" prLst="opacity: 0.25">
                                      <p:cBhvr rctx="IE">
                                        <p:cTn id="16" dur="indefinite"/>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1</a:t>
            </a:r>
            <a:r>
              <a:rPr lang="en-US" dirty="0"/>
              <a:t>: Vacuum Tubes and Plugboards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1945 – 1955 </a:t>
            </a:r>
          </a:p>
        </p:txBody>
      </p:sp>
      <p:sp>
        <p:nvSpPr>
          <p:cNvPr id="3" name="Text Placeholder 2">
            <a:extLst>
              <a:ext uri="{FF2B5EF4-FFF2-40B4-BE49-F238E27FC236}">
                <a16:creationId xmlns:a16="http://schemas.microsoft.com/office/drawing/2014/main" id="{58880B74-CEA6-22D2-DE09-0417BFB0F070}"/>
              </a:ext>
            </a:extLst>
          </p:cNvPr>
          <p:cNvSpPr>
            <a:spLocks noGrp="1"/>
          </p:cNvSpPr>
          <p:nvPr>
            <p:ph type="body" sz="quarter" idx="14"/>
          </p:nvPr>
        </p:nvSpPr>
        <p:spPr>
          <a:xfrm>
            <a:off x="762000" y="1805881"/>
            <a:ext cx="5259388" cy="400110"/>
          </a:xfrm>
        </p:spPr>
        <p:txBody>
          <a:bodyPr/>
          <a:lstStyle/>
          <a:p>
            <a:pPr>
              <a:buClr>
                <a:schemeClr val="tx1"/>
              </a:buClr>
              <a:buSzPct val="140000"/>
            </a:pPr>
            <a:r>
              <a:rPr lang="en-US" dirty="0"/>
              <a:t>Programmer / user = operator</a:t>
            </a:r>
          </a:p>
        </p:txBody>
      </p:sp>
      <p:sp>
        <p:nvSpPr>
          <p:cNvPr id="5" name="Text Placeholder 2">
            <a:extLst>
              <a:ext uri="{FF2B5EF4-FFF2-40B4-BE49-F238E27FC236}">
                <a16:creationId xmlns:a16="http://schemas.microsoft.com/office/drawing/2014/main" id="{56E056B8-DF4C-6943-8DC4-6C327A0D59DB}"/>
              </a:ext>
            </a:extLst>
          </p:cNvPr>
          <p:cNvSpPr txBox="1">
            <a:spLocks/>
          </p:cNvSpPr>
          <p:nvPr/>
        </p:nvSpPr>
        <p:spPr>
          <a:xfrm>
            <a:off x="6324600" y="1805881"/>
            <a:ext cx="54864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140000"/>
            </a:pPr>
            <a:r>
              <a:rPr lang="en-US" dirty="0"/>
              <a:t>Single application program at a time – no OS</a:t>
            </a:r>
          </a:p>
        </p:txBody>
      </p:sp>
      <p:pic>
        <p:nvPicPr>
          <p:cNvPr id="6" name="Picture 5" descr="Image of people working with a Univac system">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000" t="4000" r="4000" b="4000"/>
          <a:stretch/>
        </p:blipFill>
        <p:spPr>
          <a:xfrm>
            <a:off x="762000" y="2491109"/>
            <a:ext cx="4953000" cy="3513314"/>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4946840" y="5788979"/>
            <a:ext cx="768160" cy="215444"/>
          </a:xfrm>
          <a:prstGeom prst="rect">
            <a:avLst/>
          </a:prstGeom>
          <a:solidFill>
            <a:schemeClr val="tx2">
              <a:alpha val="50000"/>
            </a:schemeClr>
          </a:solidFill>
        </p:spPr>
        <p:txBody>
          <a:bodyPr wrap="none" rtlCol="0">
            <a:spAutoFit/>
          </a:bodyPr>
          <a:lstStyle/>
          <a:p>
            <a:pPr algn="r"/>
            <a:r>
              <a:rPr lang="en-US" sz="800" dirty="0">
                <a:solidFill>
                  <a:schemeClr val="bg1"/>
                </a:solidFill>
              </a:rPr>
              <a:t>(</a:t>
            </a:r>
            <a:r>
              <a:rPr lang="en-US" sz="800" dirty="0" err="1">
                <a:solidFill>
                  <a:schemeClr val="bg1"/>
                </a:solidFill>
              </a:rPr>
              <a:t>Weik</a:t>
            </a:r>
            <a:r>
              <a:rPr lang="en-US" sz="800" dirty="0">
                <a:solidFill>
                  <a:schemeClr val="bg1"/>
                </a:solidFill>
              </a:rPr>
              <a:t>, 1961)</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7620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a:solidFill>
                  <a:srgbClr val="010022"/>
                </a:solidFill>
                <a:cs typeface="Calibri" panose="020F0502020204030204" pitchFamily="34" charset="0"/>
              </a:rPr>
              <a:t>Remmington Rand 409 (Univac)</a:t>
            </a:r>
            <a:endParaRPr lang="en-US" dirty="0">
              <a:solidFill>
                <a:srgbClr val="010022"/>
              </a:solidFill>
              <a:cs typeface="Calibri" panose="020F0502020204030204" pitchFamily="34" charset="0"/>
            </a:endParaRPr>
          </a:p>
        </p:txBody>
      </p:sp>
      <p:pic>
        <p:nvPicPr>
          <p:cNvPr id="10" name="Picture 9" descr="Image of a plugboard">
            <a:extLst>
              <a:ext uri="{FF2B5EF4-FFF2-40B4-BE49-F238E27FC236}">
                <a16:creationId xmlns:a16="http://schemas.microsoft.com/office/drawing/2014/main" id="{5EEECB32-A048-7146-B080-BE56B94B7CA2}"/>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rcRect t="2711" b="2711"/>
          <a:stretch/>
        </p:blipFill>
        <p:spPr>
          <a:xfrm>
            <a:off x="6324600" y="2491109"/>
            <a:ext cx="4953000" cy="3513314"/>
          </a:xfrm>
          <a:prstGeom prst="rect">
            <a:avLst/>
          </a:prstGeom>
        </p:spPr>
      </p:pic>
      <p:sp>
        <p:nvSpPr>
          <p:cNvPr id="14" name="TextBox 13">
            <a:extLst>
              <a:ext uri="{FF2B5EF4-FFF2-40B4-BE49-F238E27FC236}">
                <a16:creationId xmlns:a16="http://schemas.microsoft.com/office/drawing/2014/main" id="{6CFCACBA-818E-4C99-FCBB-50B7EB173F56}"/>
              </a:ext>
              <a:ext uri="{C183D7F6-B498-43B3-948B-1728B52AA6E4}">
                <adec:decorative xmlns:adec="http://schemas.microsoft.com/office/drawing/2017/decorative" val="1"/>
              </a:ext>
            </a:extLst>
          </p:cNvPr>
          <p:cNvSpPr txBox="1"/>
          <p:nvPr/>
        </p:nvSpPr>
        <p:spPr>
          <a:xfrm>
            <a:off x="9823356" y="5788979"/>
            <a:ext cx="1454244" cy="215444"/>
          </a:xfrm>
          <a:prstGeom prst="rect">
            <a:avLst/>
          </a:prstGeom>
          <a:solidFill>
            <a:schemeClr val="tx2">
              <a:alpha val="50000"/>
            </a:schemeClr>
          </a:solidFill>
        </p:spPr>
        <p:txBody>
          <a:bodyPr wrap="none" rtlCol="0">
            <a:spAutoFit/>
          </a:bodyPr>
          <a:lstStyle/>
          <a:p>
            <a:pPr algn="r"/>
            <a:r>
              <a:rPr lang="en-US" sz="800" dirty="0">
                <a:solidFill>
                  <a:schemeClr val="bg1"/>
                </a:solidFill>
              </a:rPr>
              <a:t>(Columbia University, 2001)</a:t>
            </a:r>
          </a:p>
        </p:txBody>
      </p:sp>
      <p:sp>
        <p:nvSpPr>
          <p:cNvPr id="11" name="Rounded Rectangle 27">
            <a:extLst>
              <a:ext uri="{FF2B5EF4-FFF2-40B4-BE49-F238E27FC236}">
                <a16:creationId xmlns:a16="http://schemas.microsoft.com/office/drawing/2014/main" id="{BF6C194B-9074-0B94-5507-629BF4B0D2F1}"/>
              </a:ext>
            </a:extLst>
          </p:cNvPr>
          <p:cNvSpPr>
            <a:spLocks/>
          </p:cNvSpPr>
          <p:nvPr/>
        </p:nvSpPr>
        <p:spPr>
          <a:xfrm>
            <a:off x="63246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Plugboard</a:t>
            </a:r>
          </a:p>
        </p:txBody>
      </p:sp>
    </p:spTree>
    <p:extLst>
      <p:ext uri="{BB962C8B-B14F-4D97-AF65-F5344CB8AC3E}">
        <p14:creationId xmlns:p14="http://schemas.microsoft.com/office/powerpoint/2010/main" val="332323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3" grpId="0" animBg="1"/>
      <p:bldP spid="7" grpId="0" animBg="1"/>
      <p:bldP spid="14" grpId="0" animBg="1"/>
      <p:bldP spid="11" grpId="0" animBg="1"/>
    </p:bld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Welcome!</a:t>
            </a:r>
          </a:p>
        </p:txBody>
      </p:sp>
      <p:pic>
        <p:nvPicPr>
          <p:cNvPr id="30" name="Picture 29">
            <a:extLst>
              <a:ext uri="{FF2B5EF4-FFF2-40B4-BE49-F238E27FC236}">
                <a16:creationId xmlns:a16="http://schemas.microsoft.com/office/drawing/2014/main" id="{D1BF73BF-B379-0992-2465-9B99753AFD9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576"/>
          <a:stretch/>
        </p:blipFill>
        <p:spPr>
          <a:xfrm>
            <a:off x="616801" y="1411544"/>
            <a:ext cx="4869599" cy="4891293"/>
          </a:xfrm>
          <a:prstGeom prst="rect">
            <a:avLst/>
          </a:prstGeom>
        </p:spPr>
      </p:pic>
    </p:spTree>
    <p:extLst>
      <p:ext uri="{BB962C8B-B14F-4D97-AF65-F5344CB8AC3E}">
        <p14:creationId xmlns:p14="http://schemas.microsoft.com/office/powerpoint/2010/main" val="166329875"/>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1</a:t>
            </a:r>
            <a:r>
              <a:rPr lang="en-US" dirty="0"/>
              <a:t>: Vacuum Tubes and Plugboards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1945 – 1955 </a:t>
            </a:r>
          </a:p>
        </p:txBody>
      </p:sp>
      <p:sp>
        <p:nvSpPr>
          <p:cNvPr id="3" name="Text Placeholder 2">
            <a:extLst>
              <a:ext uri="{FF2B5EF4-FFF2-40B4-BE49-F238E27FC236}">
                <a16:creationId xmlns:a16="http://schemas.microsoft.com/office/drawing/2014/main" id="{58880B74-CEA6-22D2-DE09-0417BFB0F070}"/>
              </a:ext>
            </a:extLst>
          </p:cNvPr>
          <p:cNvSpPr>
            <a:spLocks noGrp="1"/>
          </p:cNvSpPr>
          <p:nvPr>
            <p:ph type="body" sz="quarter" idx="14"/>
          </p:nvPr>
        </p:nvSpPr>
        <p:spPr>
          <a:xfrm>
            <a:off x="762000" y="1805881"/>
            <a:ext cx="5259388" cy="400110"/>
          </a:xfrm>
        </p:spPr>
        <p:txBody>
          <a:bodyPr/>
          <a:lstStyle/>
          <a:p>
            <a:pPr>
              <a:buClr>
                <a:schemeClr val="tx1"/>
              </a:buClr>
              <a:buSzPct val="140000"/>
            </a:pPr>
            <a:r>
              <a:rPr lang="en-US" dirty="0"/>
              <a:t>Programmer / user = operator</a:t>
            </a:r>
          </a:p>
        </p:txBody>
      </p:sp>
      <p:sp>
        <p:nvSpPr>
          <p:cNvPr id="5" name="Text Placeholder 2">
            <a:extLst>
              <a:ext uri="{FF2B5EF4-FFF2-40B4-BE49-F238E27FC236}">
                <a16:creationId xmlns:a16="http://schemas.microsoft.com/office/drawing/2014/main" id="{56E056B8-DF4C-6943-8DC4-6C327A0D59DB}"/>
              </a:ext>
            </a:extLst>
          </p:cNvPr>
          <p:cNvSpPr txBox="1">
            <a:spLocks/>
          </p:cNvSpPr>
          <p:nvPr/>
        </p:nvSpPr>
        <p:spPr>
          <a:xfrm>
            <a:off x="6324600" y="1805881"/>
            <a:ext cx="54864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140000"/>
            </a:pPr>
            <a:r>
              <a:rPr lang="en-US" dirty="0"/>
              <a:t>Single application program at a time – no OS</a:t>
            </a:r>
          </a:p>
        </p:txBody>
      </p:sp>
      <p:pic>
        <p:nvPicPr>
          <p:cNvPr id="6" name="Picture 5" descr="Image of IBM vacuum tubes">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l="3125" r="3125"/>
          <a:stretch/>
        </p:blipFill>
        <p:spPr>
          <a:xfrm>
            <a:off x="762000" y="2491109"/>
            <a:ext cx="4953000" cy="3513314"/>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4837837" y="5788979"/>
            <a:ext cx="877163" cy="215444"/>
          </a:xfrm>
          <a:prstGeom prst="rect">
            <a:avLst/>
          </a:prstGeom>
          <a:solidFill>
            <a:schemeClr val="tx2">
              <a:alpha val="50000"/>
            </a:schemeClr>
          </a:solidFill>
        </p:spPr>
        <p:txBody>
          <a:bodyPr wrap="none" rtlCol="0">
            <a:spAutoFit/>
          </a:bodyPr>
          <a:lstStyle/>
          <a:p>
            <a:pPr algn="r"/>
            <a:r>
              <a:rPr lang="en-US" sz="800" dirty="0">
                <a:solidFill>
                  <a:schemeClr val="bg1"/>
                </a:solidFill>
              </a:rPr>
              <a:t>(Fischer, 2008)</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7620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Vacuum tubes</a:t>
            </a:r>
          </a:p>
        </p:txBody>
      </p:sp>
      <p:pic>
        <p:nvPicPr>
          <p:cNvPr id="10" name="Picture 9" descr="Image of IBM650">
            <a:extLst>
              <a:ext uri="{FF2B5EF4-FFF2-40B4-BE49-F238E27FC236}">
                <a16:creationId xmlns:a16="http://schemas.microsoft.com/office/drawing/2014/main" id="{5EEECB32-A048-7146-B080-BE56B94B7CA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t="7263" b="7263"/>
          <a:stretch/>
        </p:blipFill>
        <p:spPr>
          <a:xfrm>
            <a:off x="6324600" y="2491109"/>
            <a:ext cx="4953000" cy="3513314"/>
          </a:xfrm>
          <a:prstGeom prst="rect">
            <a:avLst/>
          </a:prstGeom>
        </p:spPr>
      </p:pic>
      <p:sp>
        <p:nvSpPr>
          <p:cNvPr id="14" name="TextBox 13">
            <a:extLst>
              <a:ext uri="{FF2B5EF4-FFF2-40B4-BE49-F238E27FC236}">
                <a16:creationId xmlns:a16="http://schemas.microsoft.com/office/drawing/2014/main" id="{6CFCACBA-818E-4C99-FCBB-50B7EB173F56}"/>
              </a:ext>
              <a:ext uri="{C183D7F6-B498-43B3-948B-1728B52AA6E4}">
                <adec:decorative xmlns:adec="http://schemas.microsoft.com/office/drawing/2017/decorative" val="1"/>
              </a:ext>
            </a:extLst>
          </p:cNvPr>
          <p:cNvSpPr txBox="1"/>
          <p:nvPr/>
        </p:nvSpPr>
        <p:spPr>
          <a:xfrm>
            <a:off x="8940101" y="5788979"/>
            <a:ext cx="2337499" cy="215444"/>
          </a:xfrm>
          <a:prstGeom prst="rect">
            <a:avLst/>
          </a:prstGeom>
          <a:solidFill>
            <a:schemeClr val="tx2">
              <a:alpha val="50000"/>
            </a:schemeClr>
          </a:solidFill>
        </p:spPr>
        <p:txBody>
          <a:bodyPr wrap="none" rtlCol="0">
            <a:spAutoFit/>
          </a:bodyPr>
          <a:lstStyle/>
          <a:p>
            <a:pPr algn="r"/>
            <a:r>
              <a:rPr lang="en-US" sz="800" dirty="0">
                <a:solidFill>
                  <a:schemeClr val="bg1"/>
                </a:solidFill>
              </a:rPr>
              <a:t>(Cushing Memorial Library and Archives, 2009)</a:t>
            </a:r>
          </a:p>
        </p:txBody>
      </p:sp>
      <p:sp>
        <p:nvSpPr>
          <p:cNvPr id="11" name="Rounded Rectangle 27">
            <a:extLst>
              <a:ext uri="{FF2B5EF4-FFF2-40B4-BE49-F238E27FC236}">
                <a16:creationId xmlns:a16="http://schemas.microsoft.com/office/drawing/2014/main" id="{BF6C194B-9074-0B94-5507-629BF4B0D2F1}"/>
              </a:ext>
            </a:extLst>
          </p:cNvPr>
          <p:cNvSpPr>
            <a:spLocks/>
          </p:cNvSpPr>
          <p:nvPr/>
        </p:nvSpPr>
        <p:spPr>
          <a:xfrm>
            <a:off x="63246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IBM650</a:t>
            </a:r>
          </a:p>
        </p:txBody>
      </p:sp>
    </p:spTree>
    <p:extLst>
      <p:ext uri="{BB962C8B-B14F-4D97-AF65-F5344CB8AC3E}">
        <p14:creationId xmlns:p14="http://schemas.microsoft.com/office/powerpoint/2010/main" val="416563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14"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1</a:t>
            </a:r>
            <a:r>
              <a:rPr lang="en-US" dirty="0"/>
              <a:t>: Vacuum Tubes and Plugboards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1945 – 1955 </a:t>
            </a:r>
          </a:p>
        </p:txBody>
      </p:sp>
      <p:sp>
        <p:nvSpPr>
          <p:cNvPr id="3" name="Text Placeholder 2">
            <a:extLst>
              <a:ext uri="{FF2B5EF4-FFF2-40B4-BE49-F238E27FC236}">
                <a16:creationId xmlns:a16="http://schemas.microsoft.com/office/drawing/2014/main" id="{58880B74-CEA6-22D2-DE09-0417BFB0F070}"/>
              </a:ext>
            </a:extLst>
          </p:cNvPr>
          <p:cNvSpPr>
            <a:spLocks noGrp="1"/>
          </p:cNvSpPr>
          <p:nvPr>
            <p:ph type="body" sz="quarter" idx="14"/>
          </p:nvPr>
        </p:nvSpPr>
        <p:spPr>
          <a:xfrm>
            <a:off x="762000" y="1805881"/>
            <a:ext cx="5259388" cy="400110"/>
          </a:xfrm>
        </p:spPr>
        <p:txBody>
          <a:bodyPr/>
          <a:lstStyle/>
          <a:p>
            <a:pPr>
              <a:buClr>
                <a:schemeClr val="tx1"/>
              </a:buClr>
              <a:buSzPct val="140000"/>
            </a:pPr>
            <a:r>
              <a:rPr lang="en-US" dirty="0"/>
              <a:t>Programmer / user = operator</a:t>
            </a:r>
          </a:p>
        </p:txBody>
      </p:sp>
      <p:sp>
        <p:nvSpPr>
          <p:cNvPr id="5" name="Text Placeholder 2">
            <a:extLst>
              <a:ext uri="{FF2B5EF4-FFF2-40B4-BE49-F238E27FC236}">
                <a16:creationId xmlns:a16="http://schemas.microsoft.com/office/drawing/2014/main" id="{56E056B8-DF4C-6943-8DC4-6C327A0D59DB}"/>
              </a:ext>
            </a:extLst>
          </p:cNvPr>
          <p:cNvSpPr txBox="1">
            <a:spLocks/>
          </p:cNvSpPr>
          <p:nvPr/>
        </p:nvSpPr>
        <p:spPr>
          <a:xfrm>
            <a:off x="6324600" y="1805881"/>
            <a:ext cx="54864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140000"/>
            </a:pPr>
            <a:r>
              <a:rPr lang="en-US" dirty="0"/>
              <a:t>Single application program at a time – no OS</a:t>
            </a:r>
          </a:p>
        </p:txBody>
      </p:sp>
      <p:pic>
        <p:nvPicPr>
          <p:cNvPr id="6" name="Picture 5" descr="Image of IBM 650">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l="5015" r="5015"/>
          <a:stretch/>
        </p:blipFill>
        <p:spPr>
          <a:xfrm>
            <a:off x="762000" y="2491109"/>
            <a:ext cx="4953000" cy="3513314"/>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4808983" y="5788979"/>
            <a:ext cx="906017" cy="215444"/>
          </a:xfrm>
          <a:prstGeom prst="rect">
            <a:avLst/>
          </a:prstGeom>
          <a:solidFill>
            <a:schemeClr val="tx2">
              <a:alpha val="50000"/>
            </a:schemeClr>
          </a:solidFill>
        </p:spPr>
        <p:txBody>
          <a:bodyPr wrap="none" rtlCol="0">
            <a:spAutoFit/>
          </a:bodyPr>
          <a:lstStyle/>
          <a:p>
            <a:pPr algn="r"/>
            <a:r>
              <a:rPr lang="en-US" sz="800" dirty="0">
                <a:solidFill>
                  <a:schemeClr val="bg1"/>
                </a:solidFill>
              </a:rPr>
              <a:t>(</a:t>
            </a:r>
            <a:r>
              <a:rPr lang="en-US" sz="800" dirty="0" err="1">
                <a:solidFill>
                  <a:schemeClr val="bg1"/>
                </a:solidFill>
              </a:rPr>
              <a:t>Mahlum</a:t>
            </a:r>
            <a:r>
              <a:rPr lang="en-US" sz="800" dirty="0">
                <a:solidFill>
                  <a:schemeClr val="bg1"/>
                </a:solidFill>
              </a:rPr>
              <a:t>, 2008)</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7620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IBM 650</a:t>
            </a:r>
          </a:p>
        </p:txBody>
      </p:sp>
      <p:pic>
        <p:nvPicPr>
          <p:cNvPr id="10" name="Picture 9" descr="Image of a stack of perforated cards">
            <a:extLst>
              <a:ext uri="{FF2B5EF4-FFF2-40B4-BE49-F238E27FC236}">
                <a16:creationId xmlns:a16="http://schemas.microsoft.com/office/drawing/2014/main" id="{5EEECB32-A048-7146-B080-BE56B94B7CA2}"/>
              </a:ext>
              <a:ext uri="{C183D7F6-B498-43B3-948B-1728B52AA6E4}">
                <adec:decorative xmlns:adec="http://schemas.microsoft.com/office/drawing/2017/decorative" val="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40" b="3775"/>
          <a:stretch/>
        </p:blipFill>
        <p:spPr>
          <a:xfrm>
            <a:off x="6324600" y="2491109"/>
            <a:ext cx="4953000" cy="3500614"/>
          </a:xfrm>
          <a:prstGeom prst="rect">
            <a:avLst/>
          </a:prstGeom>
        </p:spPr>
      </p:pic>
      <p:sp>
        <p:nvSpPr>
          <p:cNvPr id="14" name="TextBox 13">
            <a:extLst>
              <a:ext uri="{FF2B5EF4-FFF2-40B4-BE49-F238E27FC236}">
                <a16:creationId xmlns:a16="http://schemas.microsoft.com/office/drawing/2014/main" id="{6CFCACBA-818E-4C99-FCBB-50B7EB173F56}"/>
              </a:ext>
              <a:ext uri="{C183D7F6-B498-43B3-948B-1728B52AA6E4}">
                <adec:decorative xmlns:adec="http://schemas.microsoft.com/office/drawing/2017/decorative" val="1"/>
              </a:ext>
            </a:extLst>
          </p:cNvPr>
          <p:cNvSpPr txBox="1"/>
          <p:nvPr/>
        </p:nvSpPr>
        <p:spPr>
          <a:xfrm>
            <a:off x="10329905" y="5776279"/>
            <a:ext cx="947695" cy="215444"/>
          </a:xfrm>
          <a:prstGeom prst="rect">
            <a:avLst/>
          </a:prstGeom>
          <a:solidFill>
            <a:schemeClr val="tx2">
              <a:alpha val="50000"/>
            </a:schemeClr>
          </a:solidFill>
        </p:spPr>
        <p:txBody>
          <a:bodyPr wrap="none" rtlCol="0">
            <a:spAutoFit/>
          </a:bodyPr>
          <a:lstStyle/>
          <a:p>
            <a:pPr algn="r"/>
            <a:r>
              <a:rPr lang="en-US" sz="800" dirty="0">
                <a:solidFill>
                  <a:schemeClr val="bg1"/>
                </a:solidFill>
              </a:rPr>
              <a:t>(Reinhold, 2006)</a:t>
            </a:r>
          </a:p>
        </p:txBody>
      </p:sp>
      <p:sp>
        <p:nvSpPr>
          <p:cNvPr id="11" name="Rounded Rectangle 27">
            <a:extLst>
              <a:ext uri="{FF2B5EF4-FFF2-40B4-BE49-F238E27FC236}">
                <a16:creationId xmlns:a16="http://schemas.microsoft.com/office/drawing/2014/main" id="{BF6C194B-9074-0B94-5507-629BF4B0D2F1}"/>
              </a:ext>
            </a:extLst>
          </p:cNvPr>
          <p:cNvSpPr>
            <a:spLocks/>
          </p:cNvSpPr>
          <p:nvPr/>
        </p:nvSpPr>
        <p:spPr>
          <a:xfrm>
            <a:off x="63246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Perforated cards</a:t>
            </a:r>
          </a:p>
        </p:txBody>
      </p:sp>
    </p:spTree>
    <p:extLst>
      <p:ext uri="{BB962C8B-B14F-4D97-AF65-F5344CB8AC3E}">
        <p14:creationId xmlns:p14="http://schemas.microsoft.com/office/powerpoint/2010/main" val="391320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1955 – 1965 </a:t>
            </a:r>
          </a:p>
        </p:txBody>
      </p:sp>
      <p:pic>
        <p:nvPicPr>
          <p:cNvPr id="6" name="Picture 5" descr="Image of vacuum tubes, transistors, and integrated circuits">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l="4662" t="4645" r="4662" b="4441"/>
          <a:stretch/>
        </p:blipFill>
        <p:spPr>
          <a:xfrm>
            <a:off x="2451100" y="1933950"/>
            <a:ext cx="7447008" cy="4162050"/>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9134757" y="1933950"/>
            <a:ext cx="763351" cy="215444"/>
          </a:xfrm>
          <a:prstGeom prst="rect">
            <a:avLst/>
          </a:prstGeom>
          <a:noFill/>
        </p:spPr>
        <p:txBody>
          <a:bodyPr wrap="none" rtlCol="0">
            <a:spAutoFit/>
          </a:bodyPr>
          <a:lstStyle/>
          <a:p>
            <a:pPr algn="r"/>
            <a:r>
              <a:rPr lang="en-US" sz="800" dirty="0">
                <a:solidFill>
                  <a:sysClr val="windowText" lastClr="000000"/>
                </a:solidFill>
              </a:rPr>
              <a:t>(Elliot, 2011)</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2451100" y="6057900"/>
            <a:ext cx="7447008"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Transistors</a:t>
            </a:r>
          </a:p>
        </p:txBody>
      </p:sp>
      <p:sp>
        <p:nvSpPr>
          <p:cNvPr id="8" name="Rounded Rectangle 21">
            <a:extLst>
              <a:ext uri="{FF2B5EF4-FFF2-40B4-BE49-F238E27FC236}">
                <a16:creationId xmlns:a16="http://schemas.microsoft.com/office/drawing/2014/main" id="{7EE7AD13-795A-1456-CAD9-073EE3EEB1FE}"/>
              </a:ext>
              <a:ext uri="{C183D7F6-B498-43B3-948B-1728B52AA6E4}">
                <adec:decorative xmlns:adec="http://schemas.microsoft.com/office/drawing/2017/decorative" val="1"/>
              </a:ext>
            </a:extLst>
          </p:cNvPr>
          <p:cNvSpPr/>
          <p:nvPr/>
        </p:nvSpPr>
        <p:spPr>
          <a:xfrm>
            <a:off x="4935538" y="2899518"/>
            <a:ext cx="1831975" cy="2104282"/>
          </a:xfrm>
          <a:prstGeom prst="roundRect">
            <a:avLst/>
          </a:prstGeom>
          <a:noFill/>
          <a:ln w="3175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443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1955 – 1965 </a:t>
            </a:r>
          </a:p>
        </p:txBody>
      </p:sp>
      <p:sp>
        <p:nvSpPr>
          <p:cNvPr id="3" name="Text Placeholder 2">
            <a:extLst>
              <a:ext uri="{FF2B5EF4-FFF2-40B4-BE49-F238E27FC236}">
                <a16:creationId xmlns:a16="http://schemas.microsoft.com/office/drawing/2014/main" id="{58880B74-CEA6-22D2-DE09-0417BFB0F070}"/>
              </a:ext>
            </a:extLst>
          </p:cNvPr>
          <p:cNvSpPr>
            <a:spLocks noGrp="1"/>
          </p:cNvSpPr>
          <p:nvPr>
            <p:ph type="body" sz="quarter" idx="14"/>
          </p:nvPr>
        </p:nvSpPr>
        <p:spPr>
          <a:xfrm>
            <a:off x="7608794" y="1907481"/>
            <a:ext cx="3625263" cy="1015663"/>
          </a:xfrm>
        </p:spPr>
        <p:txBody>
          <a:bodyPr/>
          <a:lstStyle/>
          <a:p>
            <a:pPr marL="230188" indent="-230188">
              <a:buClr>
                <a:schemeClr val="tx1"/>
              </a:buClr>
              <a:buSzPct val="140000"/>
              <a:buFont typeface="Arial" panose="020B0604020202020204" pitchFamily="34" charset="0"/>
              <a:buChar char="•"/>
            </a:pPr>
            <a:r>
              <a:rPr lang="en-US" dirty="0"/>
              <a:t>Users were able to execute sequences of programs called “</a:t>
            </a:r>
            <a:r>
              <a:rPr lang="en-US" b="1" dirty="0">
                <a:solidFill>
                  <a:schemeClr val="tx1"/>
                </a:solidFill>
              </a:rPr>
              <a:t>batches</a:t>
            </a:r>
            <a:r>
              <a:rPr lang="en-US" dirty="0"/>
              <a:t>”.</a:t>
            </a:r>
          </a:p>
        </p:txBody>
      </p:sp>
      <p:pic>
        <p:nvPicPr>
          <p:cNvPr id="6" name="Picture 5" descr="Diagram of an early batch system">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l="2073" r="2073"/>
          <a:stretch/>
        </p:blipFill>
        <p:spPr>
          <a:xfrm>
            <a:off x="609601" y="1907481"/>
            <a:ext cx="6710178" cy="3750244"/>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6596503" y="1907481"/>
            <a:ext cx="723276" cy="215444"/>
          </a:xfrm>
          <a:prstGeom prst="rect">
            <a:avLst/>
          </a:prstGeom>
          <a:noFill/>
        </p:spPr>
        <p:txBody>
          <a:bodyPr wrap="none" rtlCol="0">
            <a:spAutoFit/>
          </a:bodyPr>
          <a:lstStyle/>
          <a:p>
            <a:pPr algn="r"/>
            <a:r>
              <a:rPr lang="en-US" sz="800" dirty="0">
                <a:solidFill>
                  <a:srgbClr val="010022"/>
                </a:solidFill>
              </a:rPr>
              <a:t>(IBM, 2022)</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609602" y="5632325"/>
            <a:ext cx="6710178"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Early batch system</a:t>
            </a:r>
          </a:p>
        </p:txBody>
      </p:sp>
      <p:sp>
        <p:nvSpPr>
          <p:cNvPr id="8" name="Text Placeholder 2">
            <a:extLst>
              <a:ext uri="{FF2B5EF4-FFF2-40B4-BE49-F238E27FC236}">
                <a16:creationId xmlns:a16="http://schemas.microsoft.com/office/drawing/2014/main" id="{249DA38B-A943-9D29-51E0-18785451ADFD}"/>
              </a:ext>
            </a:extLst>
          </p:cNvPr>
          <p:cNvSpPr txBox="1">
            <a:spLocks/>
          </p:cNvSpPr>
          <p:nvPr/>
        </p:nvSpPr>
        <p:spPr>
          <a:xfrm>
            <a:off x="7608794" y="3254526"/>
            <a:ext cx="3625263"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OS was necessary.</a:t>
            </a:r>
          </a:p>
        </p:txBody>
      </p:sp>
      <p:sp>
        <p:nvSpPr>
          <p:cNvPr id="9" name="Text Placeholder 2">
            <a:extLst>
              <a:ext uri="{FF2B5EF4-FFF2-40B4-BE49-F238E27FC236}">
                <a16:creationId xmlns:a16="http://schemas.microsoft.com/office/drawing/2014/main" id="{15AE1DA3-0AFB-3016-0199-7A3D0E47CF00}"/>
              </a:ext>
            </a:extLst>
          </p:cNvPr>
          <p:cNvSpPr txBox="1">
            <a:spLocks/>
          </p:cNvSpPr>
          <p:nvPr/>
        </p:nvSpPr>
        <p:spPr>
          <a:xfrm>
            <a:off x="7608794" y="3986018"/>
            <a:ext cx="3625263" cy="1015663"/>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The role of the “</a:t>
            </a:r>
            <a:r>
              <a:rPr lang="en-US" b="1" dirty="0">
                <a:solidFill>
                  <a:schemeClr val="tx1"/>
                </a:solidFill>
              </a:rPr>
              <a:t>programmer</a:t>
            </a:r>
            <a:r>
              <a:rPr lang="en-US" dirty="0"/>
              <a:t>” </a:t>
            </a:r>
            <a:br>
              <a:rPr lang="en-US" dirty="0"/>
            </a:br>
            <a:r>
              <a:rPr lang="en-US" dirty="0"/>
              <a:t>became well defined.</a:t>
            </a:r>
          </a:p>
        </p:txBody>
      </p:sp>
      <p:sp>
        <p:nvSpPr>
          <p:cNvPr id="10" name="Text Placeholder 2">
            <a:extLst>
              <a:ext uri="{FF2B5EF4-FFF2-40B4-BE49-F238E27FC236}">
                <a16:creationId xmlns:a16="http://schemas.microsoft.com/office/drawing/2014/main" id="{36B3060C-CAF6-DC94-6F7D-AF84D52E6B1C}"/>
              </a:ext>
            </a:extLst>
          </p:cNvPr>
          <p:cNvSpPr txBox="1">
            <a:spLocks/>
          </p:cNvSpPr>
          <p:nvPr/>
        </p:nvSpPr>
        <p:spPr>
          <a:xfrm>
            <a:off x="7608794" y="5333062"/>
            <a:ext cx="3625263"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The user was </a:t>
            </a:r>
            <a:r>
              <a:rPr lang="en-US" b="1" dirty="0">
                <a:solidFill>
                  <a:schemeClr val="tx1"/>
                </a:solidFill>
              </a:rPr>
              <a:t>not</a:t>
            </a:r>
            <a:r>
              <a:rPr lang="en-US" dirty="0"/>
              <a:t> the operator.</a:t>
            </a:r>
          </a:p>
        </p:txBody>
      </p:sp>
    </p:spTree>
    <p:extLst>
      <p:ext uri="{BB962C8B-B14F-4D97-AF65-F5344CB8AC3E}">
        <p14:creationId xmlns:p14="http://schemas.microsoft.com/office/powerpoint/2010/main" val="4902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1">
            <a:extLst>
              <a:ext uri="{FF2B5EF4-FFF2-40B4-BE49-F238E27FC236}">
                <a16:creationId xmlns:a16="http://schemas.microsoft.com/office/drawing/2014/main" id="{6AE143D7-69B1-3BEA-BB6B-DEE790D13BDB}"/>
              </a:ext>
            </a:extLst>
          </p:cNvPr>
          <p:cNvSpPr>
            <a:spLocks noGrp="1"/>
          </p:cNvSpPr>
          <p:nvPr>
            <p:ph type="body" sz="quarter" idx="14"/>
          </p:nvPr>
        </p:nvSpPr>
        <p:spPr>
          <a:xfrm>
            <a:off x="608012" y="1937147"/>
            <a:ext cx="10753816" cy="400110"/>
          </a:xfrm>
        </p:spPr>
        <p:txBody>
          <a:bodyPr/>
          <a:lstStyle/>
          <a:p>
            <a:pPr>
              <a:lnSpc>
                <a:spcPct val="100000"/>
              </a:lnSpc>
              <a:buClr>
                <a:schemeClr val="tx1"/>
              </a:buClr>
            </a:pPr>
            <a:r>
              <a:rPr lang="en-US" sz="2400" dirty="0"/>
              <a:t>Generation 2 is characterized by:</a:t>
            </a:r>
          </a:p>
        </p:txBody>
      </p:sp>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1955 – 1965 </a:t>
            </a:r>
          </a:p>
        </p:txBody>
      </p:sp>
      <p:sp>
        <p:nvSpPr>
          <p:cNvPr id="10" name="Oval 9">
            <a:extLst>
              <a:ext uri="{FF2B5EF4-FFF2-40B4-BE49-F238E27FC236}">
                <a16:creationId xmlns:a16="http://schemas.microsoft.com/office/drawing/2014/main" id="{24CADEEA-2A35-F703-191D-39D61BC7DC92}"/>
              </a:ext>
              <a:ext uri="{C183D7F6-B498-43B3-948B-1728B52AA6E4}">
                <adec:decorative xmlns:adec="http://schemas.microsoft.com/office/drawing/2017/decorative" val="1"/>
              </a:ext>
            </a:extLst>
          </p:cNvPr>
          <p:cNvSpPr/>
          <p:nvPr/>
        </p:nvSpPr>
        <p:spPr>
          <a:xfrm>
            <a:off x="1188955" y="2695569"/>
            <a:ext cx="1460005" cy="14600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DDF9460-A6E2-CE42-C25D-AD68D6A224E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403" r="9403" b="18807"/>
          <a:stretch/>
        </p:blipFill>
        <p:spPr>
          <a:xfrm>
            <a:off x="1352391" y="2859003"/>
            <a:ext cx="1133130" cy="1133130"/>
          </a:xfrm>
          <a:prstGeom prst="rect">
            <a:avLst/>
          </a:prstGeom>
        </p:spPr>
      </p:pic>
      <p:sp>
        <p:nvSpPr>
          <p:cNvPr id="12" name="Text Placeholder 2">
            <a:extLst>
              <a:ext uri="{FF2B5EF4-FFF2-40B4-BE49-F238E27FC236}">
                <a16:creationId xmlns:a16="http://schemas.microsoft.com/office/drawing/2014/main" id="{1905A665-4CA1-FC71-E302-AC462B289D82}"/>
              </a:ext>
            </a:extLst>
          </p:cNvPr>
          <p:cNvSpPr txBox="1">
            <a:spLocks/>
          </p:cNvSpPr>
          <p:nvPr/>
        </p:nvSpPr>
        <p:spPr>
          <a:xfrm>
            <a:off x="469478" y="4396657"/>
            <a:ext cx="2898960"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Computers built with transistors that were more reliable than Gen1.</a:t>
            </a:r>
          </a:p>
        </p:txBody>
      </p:sp>
      <p:sp>
        <p:nvSpPr>
          <p:cNvPr id="36" name="Oval 35">
            <a:extLst>
              <a:ext uri="{FF2B5EF4-FFF2-40B4-BE49-F238E27FC236}">
                <a16:creationId xmlns:a16="http://schemas.microsoft.com/office/drawing/2014/main" id="{AA8111C0-1D64-B359-39FD-A8DF09E8C9D5}"/>
              </a:ext>
              <a:ext uri="{C183D7F6-B498-43B3-948B-1728B52AA6E4}">
                <adec:decorative xmlns:adec="http://schemas.microsoft.com/office/drawing/2017/decorative" val="1"/>
              </a:ext>
            </a:extLst>
          </p:cNvPr>
          <p:cNvSpPr/>
          <p:nvPr/>
        </p:nvSpPr>
        <p:spPr>
          <a:xfrm>
            <a:off x="3981006" y="2695569"/>
            <a:ext cx="1460005" cy="14600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Blockchain with solid fill">
            <a:extLst>
              <a:ext uri="{FF2B5EF4-FFF2-40B4-BE49-F238E27FC236}">
                <a16:creationId xmlns:a16="http://schemas.microsoft.com/office/drawing/2014/main" id="{AF57D61F-58E3-565A-1CEF-0CF4DAB4BA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144443" y="2859006"/>
            <a:ext cx="1133130" cy="1133130"/>
          </a:xfrm>
          <a:prstGeom prst="rect">
            <a:avLst/>
          </a:prstGeom>
        </p:spPr>
      </p:pic>
      <p:sp>
        <p:nvSpPr>
          <p:cNvPr id="38" name="Text Placeholder 2">
            <a:extLst>
              <a:ext uri="{FF2B5EF4-FFF2-40B4-BE49-F238E27FC236}">
                <a16:creationId xmlns:a16="http://schemas.microsoft.com/office/drawing/2014/main" id="{D71A4817-29D3-BBDB-E2C9-1E533CC7EDA9}"/>
              </a:ext>
            </a:extLst>
          </p:cNvPr>
          <p:cNvSpPr txBox="1">
            <a:spLocks/>
          </p:cNvSpPr>
          <p:nvPr/>
        </p:nvSpPr>
        <p:spPr>
          <a:xfrm>
            <a:off x="3368438" y="4396657"/>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Batch systems that run sequences of programs.</a:t>
            </a:r>
          </a:p>
        </p:txBody>
      </p:sp>
      <p:sp>
        <p:nvSpPr>
          <p:cNvPr id="40" name="Oval 39">
            <a:extLst>
              <a:ext uri="{FF2B5EF4-FFF2-40B4-BE49-F238E27FC236}">
                <a16:creationId xmlns:a16="http://schemas.microsoft.com/office/drawing/2014/main" id="{DAD74DE1-B898-F94B-A5E5-2F34D4A2D579}"/>
              </a:ext>
              <a:ext uri="{C183D7F6-B498-43B3-948B-1728B52AA6E4}">
                <adec:decorative xmlns:adec="http://schemas.microsoft.com/office/drawing/2017/decorative" val="1"/>
              </a:ext>
            </a:extLst>
          </p:cNvPr>
          <p:cNvSpPr/>
          <p:nvPr/>
        </p:nvSpPr>
        <p:spPr>
          <a:xfrm>
            <a:off x="6773057" y="2695569"/>
            <a:ext cx="1460005" cy="14600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lculator with solid fill">
            <a:extLst>
              <a:ext uri="{FF2B5EF4-FFF2-40B4-BE49-F238E27FC236}">
                <a16:creationId xmlns:a16="http://schemas.microsoft.com/office/drawing/2014/main" id="{D4B714ED-9D2C-9234-451A-F7AEC80300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936493" y="2859003"/>
            <a:ext cx="1133130" cy="1133130"/>
          </a:xfrm>
          <a:prstGeom prst="rect">
            <a:avLst/>
          </a:prstGeom>
        </p:spPr>
      </p:pic>
      <p:sp>
        <p:nvSpPr>
          <p:cNvPr id="42" name="Text Placeholder 2">
            <a:extLst>
              <a:ext uri="{FF2B5EF4-FFF2-40B4-BE49-F238E27FC236}">
                <a16:creationId xmlns:a16="http://schemas.microsoft.com/office/drawing/2014/main" id="{519C3948-A561-8B72-CDDB-B685797E5574}"/>
              </a:ext>
            </a:extLst>
          </p:cNvPr>
          <p:cNvSpPr txBox="1">
            <a:spLocks/>
          </p:cNvSpPr>
          <p:nvPr/>
        </p:nvSpPr>
        <p:spPr>
          <a:xfrm>
            <a:off x="6160489" y="4396657"/>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Systems with rudimentary OSs.</a:t>
            </a:r>
          </a:p>
        </p:txBody>
      </p:sp>
      <p:sp>
        <p:nvSpPr>
          <p:cNvPr id="44" name="Oval 43">
            <a:extLst>
              <a:ext uri="{FF2B5EF4-FFF2-40B4-BE49-F238E27FC236}">
                <a16:creationId xmlns:a16="http://schemas.microsoft.com/office/drawing/2014/main" id="{7EC5AB3E-C9A9-A598-293A-EE527E989223}"/>
              </a:ext>
              <a:ext uri="{C183D7F6-B498-43B3-948B-1728B52AA6E4}">
                <adec:decorative xmlns:adec="http://schemas.microsoft.com/office/drawing/2017/decorative" val="1"/>
              </a:ext>
            </a:extLst>
          </p:cNvPr>
          <p:cNvSpPr/>
          <p:nvPr/>
        </p:nvSpPr>
        <p:spPr>
          <a:xfrm>
            <a:off x="9565108" y="2695569"/>
            <a:ext cx="1460005" cy="14600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Group of women with solid fill">
            <a:extLst>
              <a:ext uri="{FF2B5EF4-FFF2-40B4-BE49-F238E27FC236}">
                <a16:creationId xmlns:a16="http://schemas.microsoft.com/office/drawing/2014/main" id="{F50458B3-CF64-C359-2814-FA21CEBEDC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728544" y="2859003"/>
            <a:ext cx="1133130" cy="1133130"/>
          </a:xfrm>
          <a:prstGeom prst="rect">
            <a:avLst/>
          </a:prstGeom>
        </p:spPr>
      </p:pic>
      <p:sp>
        <p:nvSpPr>
          <p:cNvPr id="46" name="Text Placeholder 2">
            <a:extLst>
              <a:ext uri="{FF2B5EF4-FFF2-40B4-BE49-F238E27FC236}">
                <a16:creationId xmlns:a16="http://schemas.microsoft.com/office/drawing/2014/main" id="{89EA0BD7-CDD4-AE88-8483-DDDC268731BD}"/>
              </a:ext>
            </a:extLst>
          </p:cNvPr>
          <p:cNvSpPr txBox="1">
            <a:spLocks/>
          </p:cNvSpPr>
          <p:nvPr/>
        </p:nvSpPr>
        <p:spPr>
          <a:xfrm>
            <a:off x="8952540" y="4396657"/>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Users/programmers who were not operators.</a:t>
            </a:r>
          </a:p>
        </p:txBody>
      </p:sp>
    </p:spTree>
    <p:extLst>
      <p:ext uri="{BB962C8B-B14F-4D97-AF65-F5344CB8AC3E}">
        <p14:creationId xmlns:p14="http://schemas.microsoft.com/office/powerpoint/2010/main" val="126732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36" grpId="0" animBg="1"/>
      <p:bldP spid="38" grpId="0"/>
      <p:bldP spid="40" grpId="0" animBg="1"/>
      <p:bldP spid="42" grpId="0"/>
      <p:bldP spid="44" grpId="0" animBg="1"/>
      <p:bldP spid="46" grpId="0"/>
    </p:bldLst>
  </p:timing>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1955 – 1965 </a:t>
            </a:r>
          </a:p>
        </p:txBody>
      </p:sp>
      <p:pic>
        <p:nvPicPr>
          <p:cNvPr id="6" name="Picture 5" descr="Diagram of early batch system">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600" y="1793181"/>
            <a:ext cx="10753815" cy="3750244"/>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10014968" y="1793181"/>
            <a:ext cx="1348447" cy="215444"/>
          </a:xfrm>
          <a:prstGeom prst="rect">
            <a:avLst/>
          </a:prstGeom>
          <a:noFill/>
        </p:spPr>
        <p:txBody>
          <a:bodyPr wrap="none" rtlCol="0">
            <a:spAutoFit/>
          </a:bodyPr>
          <a:lstStyle/>
          <a:p>
            <a:pPr algn="r"/>
            <a:r>
              <a:rPr lang="en-US" sz="800" dirty="0">
                <a:solidFill>
                  <a:srgbClr val="010022"/>
                </a:solidFill>
              </a:rPr>
              <a:t>(Semantic Scholar, 2022)</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609600" y="5606925"/>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(a) Programmers bring cards to 1401</a:t>
            </a:r>
          </a:p>
        </p:txBody>
      </p:sp>
      <p:sp>
        <p:nvSpPr>
          <p:cNvPr id="10" name="Rounded Rectangle 27">
            <a:extLst>
              <a:ext uri="{FF2B5EF4-FFF2-40B4-BE49-F238E27FC236}">
                <a16:creationId xmlns:a16="http://schemas.microsoft.com/office/drawing/2014/main" id="{F22C1ED0-77D0-65D2-0F6D-AC38FA494E0E}"/>
              </a:ext>
            </a:extLst>
          </p:cNvPr>
          <p:cNvSpPr>
            <a:spLocks/>
          </p:cNvSpPr>
          <p:nvPr/>
        </p:nvSpPr>
        <p:spPr>
          <a:xfrm>
            <a:off x="610872" y="6010944"/>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(b) 1401 reads batch of jobs onto tape </a:t>
            </a:r>
          </a:p>
        </p:txBody>
      </p:sp>
      <p:sp>
        <p:nvSpPr>
          <p:cNvPr id="11" name="Rounded Rectangle 27">
            <a:extLst>
              <a:ext uri="{FF2B5EF4-FFF2-40B4-BE49-F238E27FC236}">
                <a16:creationId xmlns:a16="http://schemas.microsoft.com/office/drawing/2014/main" id="{9D5B66A0-7921-224F-496F-8385D06CE936}"/>
              </a:ext>
            </a:extLst>
          </p:cNvPr>
          <p:cNvSpPr>
            <a:spLocks/>
          </p:cNvSpPr>
          <p:nvPr/>
        </p:nvSpPr>
        <p:spPr>
          <a:xfrm>
            <a:off x="4222750" y="5606925"/>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(c) Operator carries input tape to 7094</a:t>
            </a:r>
          </a:p>
        </p:txBody>
      </p:sp>
      <p:sp>
        <p:nvSpPr>
          <p:cNvPr id="12" name="Rounded Rectangle 27">
            <a:extLst>
              <a:ext uri="{FF2B5EF4-FFF2-40B4-BE49-F238E27FC236}">
                <a16:creationId xmlns:a16="http://schemas.microsoft.com/office/drawing/2014/main" id="{FD2334B8-57F5-588A-CE52-E935EE350604}"/>
              </a:ext>
            </a:extLst>
          </p:cNvPr>
          <p:cNvSpPr>
            <a:spLocks/>
          </p:cNvSpPr>
          <p:nvPr/>
        </p:nvSpPr>
        <p:spPr>
          <a:xfrm>
            <a:off x="4223386" y="6010944"/>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(d) 7094 does computing </a:t>
            </a:r>
          </a:p>
        </p:txBody>
      </p:sp>
      <p:sp>
        <p:nvSpPr>
          <p:cNvPr id="14" name="Rounded Rectangle 27">
            <a:extLst>
              <a:ext uri="{FF2B5EF4-FFF2-40B4-BE49-F238E27FC236}">
                <a16:creationId xmlns:a16="http://schemas.microsoft.com/office/drawing/2014/main" id="{826B91A8-87E8-0E07-A5B4-3BBE59D97AEC}"/>
              </a:ext>
            </a:extLst>
          </p:cNvPr>
          <p:cNvSpPr>
            <a:spLocks/>
          </p:cNvSpPr>
          <p:nvPr/>
        </p:nvSpPr>
        <p:spPr>
          <a:xfrm>
            <a:off x="7835900" y="5606925"/>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(e) Operator carries output tape to 1401 </a:t>
            </a:r>
          </a:p>
        </p:txBody>
      </p:sp>
      <p:sp>
        <p:nvSpPr>
          <p:cNvPr id="15" name="Rounded Rectangle 27">
            <a:extLst>
              <a:ext uri="{FF2B5EF4-FFF2-40B4-BE49-F238E27FC236}">
                <a16:creationId xmlns:a16="http://schemas.microsoft.com/office/drawing/2014/main" id="{8C29FB95-BAB9-D23E-D3B1-DAA326AAEB2D}"/>
              </a:ext>
            </a:extLst>
          </p:cNvPr>
          <p:cNvSpPr>
            <a:spLocks/>
          </p:cNvSpPr>
          <p:nvPr/>
        </p:nvSpPr>
        <p:spPr>
          <a:xfrm>
            <a:off x="7835900" y="6010944"/>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(f) 1401 prints output</a:t>
            </a:r>
          </a:p>
        </p:txBody>
      </p:sp>
      <p:sp>
        <p:nvSpPr>
          <p:cNvPr id="17" name="Rounded Rectangle 2">
            <a:extLst>
              <a:ext uri="{FF2B5EF4-FFF2-40B4-BE49-F238E27FC236}">
                <a16:creationId xmlns:a16="http://schemas.microsoft.com/office/drawing/2014/main" id="{94B0BAA8-ACD5-9900-5538-9841E079CA62}"/>
              </a:ext>
              <a:ext uri="{C183D7F6-B498-43B3-948B-1728B52AA6E4}">
                <adec:decorative xmlns:adec="http://schemas.microsoft.com/office/drawing/2017/decorative" val="1"/>
              </a:ext>
            </a:extLst>
          </p:cNvPr>
          <p:cNvSpPr/>
          <p:nvPr/>
        </p:nvSpPr>
        <p:spPr>
          <a:xfrm>
            <a:off x="4546601" y="2701827"/>
            <a:ext cx="546100" cy="549374"/>
          </a:xfrm>
          <a:prstGeom prst="roundRect">
            <a:avLst/>
          </a:prstGeom>
          <a:noFill/>
          <a:ln w="60325">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endParaRPr lang="en-US" sz="2000" dirty="0"/>
          </a:p>
        </p:txBody>
      </p:sp>
      <p:sp>
        <p:nvSpPr>
          <p:cNvPr id="18" name="Rounded Rectangle 2">
            <a:extLst>
              <a:ext uri="{FF2B5EF4-FFF2-40B4-BE49-F238E27FC236}">
                <a16:creationId xmlns:a16="http://schemas.microsoft.com/office/drawing/2014/main" id="{3B5CDC7D-B412-F673-2EFC-44D87AFA3CBC}"/>
              </a:ext>
              <a:ext uri="{C183D7F6-B498-43B3-948B-1728B52AA6E4}">
                <adec:decorative xmlns:adec="http://schemas.microsoft.com/office/drawing/2017/decorative" val="1"/>
              </a:ext>
            </a:extLst>
          </p:cNvPr>
          <p:cNvSpPr/>
          <p:nvPr/>
        </p:nvSpPr>
        <p:spPr>
          <a:xfrm>
            <a:off x="8255001" y="2701827"/>
            <a:ext cx="546100" cy="549374"/>
          </a:xfrm>
          <a:prstGeom prst="roundRect">
            <a:avLst/>
          </a:prstGeom>
          <a:noFill/>
          <a:ln w="60325">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endParaRPr lang="en-US" sz="2000" dirty="0"/>
          </a:p>
        </p:txBody>
      </p:sp>
      <p:sp>
        <p:nvSpPr>
          <p:cNvPr id="19" name="Rounded Rectangle 2">
            <a:extLst>
              <a:ext uri="{FF2B5EF4-FFF2-40B4-BE49-F238E27FC236}">
                <a16:creationId xmlns:a16="http://schemas.microsoft.com/office/drawing/2014/main" id="{FC9E7552-226F-0F0D-0928-13646DB50C74}"/>
              </a:ext>
              <a:ext uri="{C183D7F6-B498-43B3-948B-1728B52AA6E4}">
                <adec:decorative xmlns:adec="http://schemas.microsoft.com/office/drawing/2017/decorative" val="1"/>
              </a:ext>
            </a:extLst>
          </p:cNvPr>
          <p:cNvSpPr/>
          <p:nvPr/>
        </p:nvSpPr>
        <p:spPr>
          <a:xfrm>
            <a:off x="1111251" y="2754510"/>
            <a:ext cx="546100" cy="549374"/>
          </a:xfrm>
          <a:prstGeom prst="roundRect">
            <a:avLst/>
          </a:prstGeom>
          <a:noFill/>
          <a:ln w="603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endParaRPr lang="en-US" sz="2000" dirty="0"/>
          </a:p>
        </p:txBody>
      </p:sp>
      <p:sp>
        <p:nvSpPr>
          <p:cNvPr id="20" name="Rounded Rectangle 2">
            <a:extLst>
              <a:ext uri="{FF2B5EF4-FFF2-40B4-BE49-F238E27FC236}">
                <a16:creationId xmlns:a16="http://schemas.microsoft.com/office/drawing/2014/main" id="{E9CFD10D-01F9-4C4B-ED0F-6591FC6B5E1F}"/>
              </a:ext>
              <a:ext uri="{C183D7F6-B498-43B3-948B-1728B52AA6E4}">
                <adec:decorative xmlns:adec="http://schemas.microsoft.com/office/drawing/2017/decorative" val="1"/>
              </a:ext>
            </a:extLst>
          </p:cNvPr>
          <p:cNvSpPr/>
          <p:nvPr/>
        </p:nvSpPr>
        <p:spPr>
          <a:xfrm>
            <a:off x="10544899" y="2448072"/>
            <a:ext cx="818515" cy="1196828"/>
          </a:xfrm>
          <a:prstGeom prst="roundRect">
            <a:avLst/>
          </a:prstGeom>
          <a:noFill/>
          <a:ln w="60325">
            <a:solidFill>
              <a:schemeClr val="accent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endParaRPr lang="en-US" sz="2000" dirty="0"/>
          </a:p>
        </p:txBody>
      </p:sp>
    </p:spTree>
    <p:extLst>
      <p:ext uri="{BB962C8B-B14F-4D97-AF65-F5344CB8AC3E}">
        <p14:creationId xmlns:p14="http://schemas.microsoft.com/office/powerpoint/2010/main" val="240397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Lst>
  </p:timing>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Generation 2A: </a:t>
            </a:r>
            <a:r>
              <a:rPr lang="en-US" dirty="0" err="1"/>
              <a:t>Uniprogrammed</a:t>
            </a:r>
            <a:endParaRPr lang="en-US" dirty="0"/>
          </a:p>
        </p:txBody>
      </p:sp>
      <p:sp>
        <p:nvSpPr>
          <p:cNvPr id="3" name="Rectangle 2">
            <a:extLst>
              <a:ext uri="{FF2B5EF4-FFF2-40B4-BE49-F238E27FC236}">
                <a16:creationId xmlns:a16="http://schemas.microsoft.com/office/drawing/2014/main" id="{5C24122D-9B8E-724E-0BB3-C3054D3FD86F}"/>
              </a:ext>
            </a:extLst>
          </p:cNvPr>
          <p:cNvSpPr/>
          <p:nvPr/>
        </p:nvSpPr>
        <p:spPr>
          <a:xfrm>
            <a:off x="609601"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1" name="Rectangle 20">
            <a:extLst>
              <a:ext uri="{FF2B5EF4-FFF2-40B4-BE49-F238E27FC236}">
                <a16:creationId xmlns:a16="http://schemas.microsoft.com/office/drawing/2014/main" id="{8CDD764E-26E7-5F2C-8DD1-84194DDA8A24}"/>
              </a:ext>
            </a:extLst>
          </p:cNvPr>
          <p:cNvSpPr/>
          <p:nvPr/>
        </p:nvSpPr>
        <p:spPr>
          <a:xfrm>
            <a:off x="1384300" y="3130550"/>
            <a:ext cx="2806700"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1</a:t>
            </a:r>
          </a:p>
        </p:txBody>
      </p:sp>
      <p:sp>
        <p:nvSpPr>
          <p:cNvPr id="22" name="Rectangle 21">
            <a:extLst>
              <a:ext uri="{FF2B5EF4-FFF2-40B4-BE49-F238E27FC236}">
                <a16:creationId xmlns:a16="http://schemas.microsoft.com/office/drawing/2014/main" id="{2196913E-4AE8-48D4-3B61-6EB17CED7E48}"/>
              </a:ext>
            </a:extLst>
          </p:cNvPr>
          <p:cNvSpPr/>
          <p:nvPr/>
        </p:nvSpPr>
        <p:spPr>
          <a:xfrm>
            <a:off x="4191000"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3" name="Rectangle 22">
            <a:extLst>
              <a:ext uri="{FF2B5EF4-FFF2-40B4-BE49-F238E27FC236}">
                <a16:creationId xmlns:a16="http://schemas.microsoft.com/office/drawing/2014/main" id="{457CA5EB-389C-BFAE-C945-490111CB5A99}"/>
              </a:ext>
            </a:extLst>
          </p:cNvPr>
          <p:cNvSpPr/>
          <p:nvPr/>
        </p:nvSpPr>
        <p:spPr>
          <a:xfrm>
            <a:off x="4965699" y="3130550"/>
            <a:ext cx="2806700"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2</a:t>
            </a:r>
          </a:p>
        </p:txBody>
      </p:sp>
      <p:sp>
        <p:nvSpPr>
          <p:cNvPr id="24" name="Rectangle 23">
            <a:extLst>
              <a:ext uri="{FF2B5EF4-FFF2-40B4-BE49-F238E27FC236}">
                <a16:creationId xmlns:a16="http://schemas.microsoft.com/office/drawing/2014/main" id="{A4B22F14-C3AA-7550-B02C-7F1292697650}"/>
              </a:ext>
            </a:extLst>
          </p:cNvPr>
          <p:cNvSpPr/>
          <p:nvPr/>
        </p:nvSpPr>
        <p:spPr>
          <a:xfrm>
            <a:off x="7782018"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5" name="Rectangle 24">
            <a:extLst>
              <a:ext uri="{FF2B5EF4-FFF2-40B4-BE49-F238E27FC236}">
                <a16:creationId xmlns:a16="http://schemas.microsoft.com/office/drawing/2014/main" id="{50C0E8DC-EF40-2632-6EAF-DD0A873A3603}"/>
              </a:ext>
            </a:extLst>
          </p:cNvPr>
          <p:cNvSpPr/>
          <p:nvPr/>
        </p:nvSpPr>
        <p:spPr>
          <a:xfrm>
            <a:off x="9105899" y="3130550"/>
            <a:ext cx="2257517"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N</a:t>
            </a:r>
          </a:p>
        </p:txBody>
      </p:sp>
      <p:sp>
        <p:nvSpPr>
          <p:cNvPr id="5" name="TextBox 4">
            <a:extLst>
              <a:ext uri="{FF2B5EF4-FFF2-40B4-BE49-F238E27FC236}">
                <a16:creationId xmlns:a16="http://schemas.microsoft.com/office/drawing/2014/main" id="{20756423-4AF1-8B29-1741-4AE1FA230B21}"/>
              </a:ext>
            </a:extLst>
          </p:cNvPr>
          <p:cNvSpPr txBox="1"/>
          <p:nvPr/>
        </p:nvSpPr>
        <p:spPr>
          <a:xfrm>
            <a:off x="8556717" y="3468985"/>
            <a:ext cx="492443" cy="461665"/>
          </a:xfrm>
          <a:prstGeom prst="rect">
            <a:avLst/>
          </a:prstGeom>
          <a:noFill/>
        </p:spPr>
        <p:txBody>
          <a:bodyPr wrap="none" rtlCol="0">
            <a:spAutoFit/>
          </a:bodyPr>
          <a:lstStyle/>
          <a:p>
            <a:r>
              <a:rPr lang="en-US" sz="2400" dirty="0">
                <a:solidFill>
                  <a:schemeClr val="bg1"/>
                </a:solidFill>
              </a:rPr>
              <a:t>…</a:t>
            </a:r>
          </a:p>
        </p:txBody>
      </p:sp>
      <p:sp>
        <p:nvSpPr>
          <p:cNvPr id="26" name="Rectangle 25">
            <a:extLst>
              <a:ext uri="{FF2B5EF4-FFF2-40B4-BE49-F238E27FC236}">
                <a16:creationId xmlns:a16="http://schemas.microsoft.com/office/drawing/2014/main" id="{F91BFB81-6F70-E9E8-0CB4-671D2B16CB39}"/>
              </a:ext>
            </a:extLst>
          </p:cNvPr>
          <p:cNvSpPr/>
          <p:nvPr/>
        </p:nvSpPr>
        <p:spPr>
          <a:xfrm>
            <a:off x="1384300" y="2324100"/>
            <a:ext cx="939800"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Read</a:t>
            </a:r>
          </a:p>
        </p:txBody>
      </p:sp>
      <p:sp>
        <p:nvSpPr>
          <p:cNvPr id="28" name="Rectangle 27">
            <a:extLst>
              <a:ext uri="{FF2B5EF4-FFF2-40B4-BE49-F238E27FC236}">
                <a16:creationId xmlns:a16="http://schemas.microsoft.com/office/drawing/2014/main" id="{43349D56-84BC-8BED-B941-12C979E15B12}"/>
              </a:ext>
            </a:extLst>
          </p:cNvPr>
          <p:cNvSpPr/>
          <p:nvPr/>
        </p:nvSpPr>
        <p:spPr>
          <a:xfrm>
            <a:off x="2319338" y="2324100"/>
            <a:ext cx="939800"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29" name="Rectangle 28">
            <a:extLst>
              <a:ext uri="{FF2B5EF4-FFF2-40B4-BE49-F238E27FC236}">
                <a16:creationId xmlns:a16="http://schemas.microsoft.com/office/drawing/2014/main" id="{77D91EA2-C6C5-3A92-AFDE-D20BC444D742}"/>
              </a:ext>
            </a:extLst>
          </p:cNvPr>
          <p:cNvSpPr/>
          <p:nvPr/>
        </p:nvSpPr>
        <p:spPr>
          <a:xfrm>
            <a:off x="3254375" y="2324100"/>
            <a:ext cx="936625"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Write</a:t>
            </a:r>
          </a:p>
        </p:txBody>
      </p:sp>
      <p:sp>
        <p:nvSpPr>
          <p:cNvPr id="30" name="TextBox 29">
            <a:extLst>
              <a:ext uri="{FF2B5EF4-FFF2-40B4-BE49-F238E27FC236}">
                <a16:creationId xmlns:a16="http://schemas.microsoft.com/office/drawing/2014/main" id="{C53F1FF7-89DD-917F-060C-54EA570B4C0B}"/>
              </a:ext>
            </a:extLst>
          </p:cNvPr>
          <p:cNvSpPr txBox="1"/>
          <p:nvPr/>
        </p:nvSpPr>
        <p:spPr>
          <a:xfrm>
            <a:off x="3114626" y="5281248"/>
            <a:ext cx="6216198" cy="783193"/>
          </a:xfrm>
          <a:prstGeom prst="roundRect">
            <a:avLst/>
          </a:prstGeom>
          <a:noFill/>
          <a:ln w="19050">
            <a:solidFill>
              <a:schemeClr val="bg1"/>
            </a:solidFill>
          </a:ln>
        </p:spPr>
        <p:txBody>
          <a:bodyPr wrap="square" lIns="365760" tIns="45720" rIns="182880" bIns="45720" rtlCol="0">
            <a:spAutoFit/>
          </a:bodyPr>
          <a:lstStyle/>
          <a:p>
            <a:r>
              <a:rPr lang="en-US" sz="2000" b="1" dirty="0"/>
              <a:t>Limitation</a:t>
            </a:r>
            <a:r>
              <a:rPr lang="en-US" sz="2000" dirty="0">
                <a:solidFill>
                  <a:schemeClr val="bg1"/>
                </a:solidFill>
              </a:rPr>
              <a:t>: Large portions of time idle time on I/O (e.g., writing on a tape or other device)</a:t>
            </a:r>
          </a:p>
        </p:txBody>
      </p:sp>
      <p:sp>
        <p:nvSpPr>
          <p:cNvPr id="31" name="Oval 30">
            <a:extLst>
              <a:ext uri="{FF2B5EF4-FFF2-40B4-BE49-F238E27FC236}">
                <a16:creationId xmlns:a16="http://schemas.microsoft.com/office/drawing/2014/main" id="{2C84E6CA-2392-8D1E-5F8E-0AB5456DAC53}"/>
              </a:ext>
              <a:ext uri="{C183D7F6-B498-43B3-948B-1728B52AA6E4}">
                <adec:decorative xmlns:adec="http://schemas.microsoft.com/office/drawing/2017/decorative" val="1"/>
              </a:ext>
            </a:extLst>
          </p:cNvPr>
          <p:cNvSpPr/>
          <p:nvPr/>
        </p:nvSpPr>
        <p:spPr>
          <a:xfrm>
            <a:off x="2861177" y="5384808"/>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Tree>
    <p:extLst>
      <p:ext uri="{BB962C8B-B14F-4D97-AF65-F5344CB8AC3E}">
        <p14:creationId xmlns:p14="http://schemas.microsoft.com/office/powerpoint/2010/main" val="257173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22" grpId="0" animBg="1"/>
      <p:bldP spid="23" grpId="0" animBg="1"/>
      <p:bldP spid="24" grpId="0" animBg="1"/>
      <p:bldP spid="25" grpId="0" animBg="1"/>
      <p:bldP spid="5" grpId="0"/>
      <p:bldP spid="26" grpId="0" animBg="1"/>
      <p:bldP spid="28" grpId="0" animBg="1"/>
      <p:bldP spid="29" grpId="0" animBg="1"/>
      <p:bldP spid="30" grpId="0" animBg="1"/>
      <p:bldP spid="31" grpId="0" animBg="1"/>
    </p:bldLst>
  </p:timing>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Generation 2B: </a:t>
            </a:r>
            <a:r>
              <a:rPr lang="en-US" dirty="0" err="1"/>
              <a:t>Multiprogrammed</a:t>
            </a:r>
            <a:endParaRPr lang="en-US" dirty="0"/>
          </a:p>
        </p:txBody>
      </p:sp>
      <p:sp>
        <p:nvSpPr>
          <p:cNvPr id="3" name="Rectangle 2">
            <a:extLst>
              <a:ext uri="{FF2B5EF4-FFF2-40B4-BE49-F238E27FC236}">
                <a16:creationId xmlns:a16="http://schemas.microsoft.com/office/drawing/2014/main" id="{5C24122D-9B8E-724E-0BB3-C3054D3FD86F}"/>
              </a:ext>
            </a:extLst>
          </p:cNvPr>
          <p:cNvSpPr/>
          <p:nvPr/>
        </p:nvSpPr>
        <p:spPr>
          <a:xfrm>
            <a:off x="609601"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1" name="Rectangle 20">
            <a:extLst>
              <a:ext uri="{FF2B5EF4-FFF2-40B4-BE49-F238E27FC236}">
                <a16:creationId xmlns:a16="http://schemas.microsoft.com/office/drawing/2014/main" id="{8CDD764E-26E7-5F2C-8DD1-84194DDA8A24}"/>
              </a:ext>
            </a:extLst>
          </p:cNvPr>
          <p:cNvSpPr/>
          <p:nvPr/>
        </p:nvSpPr>
        <p:spPr>
          <a:xfrm>
            <a:off x="1384300" y="3130550"/>
            <a:ext cx="2806700"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1</a:t>
            </a:r>
          </a:p>
        </p:txBody>
      </p:sp>
      <p:sp>
        <p:nvSpPr>
          <p:cNvPr id="22" name="Rectangle 21">
            <a:extLst>
              <a:ext uri="{FF2B5EF4-FFF2-40B4-BE49-F238E27FC236}">
                <a16:creationId xmlns:a16="http://schemas.microsoft.com/office/drawing/2014/main" id="{2196913E-4AE8-48D4-3B61-6EB17CED7E48}"/>
              </a:ext>
            </a:extLst>
          </p:cNvPr>
          <p:cNvSpPr/>
          <p:nvPr/>
        </p:nvSpPr>
        <p:spPr>
          <a:xfrm>
            <a:off x="4191000"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3" name="Rectangle 22">
            <a:extLst>
              <a:ext uri="{FF2B5EF4-FFF2-40B4-BE49-F238E27FC236}">
                <a16:creationId xmlns:a16="http://schemas.microsoft.com/office/drawing/2014/main" id="{457CA5EB-389C-BFAE-C945-490111CB5A99}"/>
              </a:ext>
            </a:extLst>
          </p:cNvPr>
          <p:cNvSpPr/>
          <p:nvPr/>
        </p:nvSpPr>
        <p:spPr>
          <a:xfrm>
            <a:off x="4965699" y="3130550"/>
            <a:ext cx="2806700"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2</a:t>
            </a:r>
          </a:p>
        </p:txBody>
      </p:sp>
      <p:sp>
        <p:nvSpPr>
          <p:cNvPr id="24" name="Rectangle 23">
            <a:extLst>
              <a:ext uri="{FF2B5EF4-FFF2-40B4-BE49-F238E27FC236}">
                <a16:creationId xmlns:a16="http://schemas.microsoft.com/office/drawing/2014/main" id="{A4B22F14-C3AA-7550-B02C-7F1292697650}"/>
              </a:ext>
            </a:extLst>
          </p:cNvPr>
          <p:cNvSpPr/>
          <p:nvPr/>
        </p:nvSpPr>
        <p:spPr>
          <a:xfrm>
            <a:off x="7782018"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5" name="Rectangle 24">
            <a:extLst>
              <a:ext uri="{FF2B5EF4-FFF2-40B4-BE49-F238E27FC236}">
                <a16:creationId xmlns:a16="http://schemas.microsoft.com/office/drawing/2014/main" id="{50C0E8DC-EF40-2632-6EAF-DD0A873A3603}"/>
              </a:ext>
            </a:extLst>
          </p:cNvPr>
          <p:cNvSpPr/>
          <p:nvPr/>
        </p:nvSpPr>
        <p:spPr>
          <a:xfrm>
            <a:off x="9105899" y="3130550"/>
            <a:ext cx="2257517"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N</a:t>
            </a:r>
          </a:p>
        </p:txBody>
      </p:sp>
      <p:sp>
        <p:nvSpPr>
          <p:cNvPr id="5" name="TextBox 4">
            <a:extLst>
              <a:ext uri="{FF2B5EF4-FFF2-40B4-BE49-F238E27FC236}">
                <a16:creationId xmlns:a16="http://schemas.microsoft.com/office/drawing/2014/main" id="{20756423-4AF1-8B29-1741-4AE1FA230B21}"/>
              </a:ext>
            </a:extLst>
          </p:cNvPr>
          <p:cNvSpPr txBox="1"/>
          <p:nvPr/>
        </p:nvSpPr>
        <p:spPr>
          <a:xfrm>
            <a:off x="8556717" y="3468985"/>
            <a:ext cx="492443" cy="461665"/>
          </a:xfrm>
          <a:prstGeom prst="rect">
            <a:avLst/>
          </a:prstGeom>
          <a:noFill/>
        </p:spPr>
        <p:txBody>
          <a:bodyPr wrap="none" rtlCol="0">
            <a:spAutoFit/>
          </a:bodyPr>
          <a:lstStyle/>
          <a:p>
            <a:r>
              <a:rPr lang="en-US" sz="2400" dirty="0">
                <a:solidFill>
                  <a:schemeClr val="bg1"/>
                </a:solidFill>
              </a:rPr>
              <a:t>…</a:t>
            </a:r>
          </a:p>
        </p:txBody>
      </p:sp>
      <p:sp>
        <p:nvSpPr>
          <p:cNvPr id="26" name="Rectangle 25">
            <a:extLst>
              <a:ext uri="{FF2B5EF4-FFF2-40B4-BE49-F238E27FC236}">
                <a16:creationId xmlns:a16="http://schemas.microsoft.com/office/drawing/2014/main" id="{F91BFB81-6F70-E9E8-0CB4-671D2B16CB39}"/>
              </a:ext>
            </a:extLst>
          </p:cNvPr>
          <p:cNvSpPr/>
          <p:nvPr/>
        </p:nvSpPr>
        <p:spPr>
          <a:xfrm>
            <a:off x="4965699" y="2324100"/>
            <a:ext cx="939800"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Read</a:t>
            </a:r>
          </a:p>
        </p:txBody>
      </p:sp>
      <p:sp>
        <p:nvSpPr>
          <p:cNvPr id="28" name="Rectangle 27">
            <a:extLst>
              <a:ext uri="{FF2B5EF4-FFF2-40B4-BE49-F238E27FC236}">
                <a16:creationId xmlns:a16="http://schemas.microsoft.com/office/drawing/2014/main" id="{43349D56-84BC-8BED-B941-12C979E15B12}"/>
              </a:ext>
            </a:extLst>
          </p:cNvPr>
          <p:cNvSpPr/>
          <p:nvPr/>
        </p:nvSpPr>
        <p:spPr>
          <a:xfrm>
            <a:off x="5900737" y="2324100"/>
            <a:ext cx="939800"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29" name="Rectangle 28">
            <a:extLst>
              <a:ext uri="{FF2B5EF4-FFF2-40B4-BE49-F238E27FC236}">
                <a16:creationId xmlns:a16="http://schemas.microsoft.com/office/drawing/2014/main" id="{77D91EA2-C6C5-3A92-AFDE-D20BC444D742}"/>
              </a:ext>
            </a:extLst>
          </p:cNvPr>
          <p:cNvSpPr/>
          <p:nvPr/>
        </p:nvSpPr>
        <p:spPr>
          <a:xfrm>
            <a:off x="3254375" y="2324100"/>
            <a:ext cx="936625"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Write</a:t>
            </a:r>
          </a:p>
        </p:txBody>
      </p:sp>
      <p:sp>
        <p:nvSpPr>
          <p:cNvPr id="30" name="TextBox 29">
            <a:extLst>
              <a:ext uri="{FF2B5EF4-FFF2-40B4-BE49-F238E27FC236}">
                <a16:creationId xmlns:a16="http://schemas.microsoft.com/office/drawing/2014/main" id="{C53F1FF7-89DD-917F-060C-54EA570B4C0B}"/>
              </a:ext>
            </a:extLst>
          </p:cNvPr>
          <p:cNvSpPr txBox="1"/>
          <p:nvPr/>
        </p:nvSpPr>
        <p:spPr>
          <a:xfrm>
            <a:off x="7018312" y="5451507"/>
            <a:ext cx="4175174" cy="442674"/>
          </a:xfrm>
          <a:prstGeom prst="roundRect">
            <a:avLst/>
          </a:prstGeom>
          <a:noFill/>
          <a:ln w="19050">
            <a:solidFill>
              <a:schemeClr val="bg1"/>
            </a:solidFill>
          </a:ln>
        </p:spPr>
        <p:txBody>
          <a:bodyPr wrap="square" lIns="365760" tIns="45720" rIns="182880" bIns="45720" rtlCol="0">
            <a:spAutoFit/>
          </a:bodyPr>
          <a:lstStyle/>
          <a:p>
            <a:r>
              <a:rPr lang="en-US" sz="2000" b="1" dirty="0"/>
              <a:t>Limitation</a:t>
            </a:r>
            <a:r>
              <a:rPr lang="en-US" sz="2000" dirty="0">
                <a:solidFill>
                  <a:schemeClr val="bg1"/>
                </a:solidFill>
              </a:rPr>
              <a:t>: No user interaction</a:t>
            </a:r>
          </a:p>
        </p:txBody>
      </p:sp>
      <p:sp>
        <p:nvSpPr>
          <p:cNvPr id="31" name="Oval 30">
            <a:extLst>
              <a:ext uri="{FF2B5EF4-FFF2-40B4-BE49-F238E27FC236}">
                <a16:creationId xmlns:a16="http://schemas.microsoft.com/office/drawing/2014/main" id="{2C84E6CA-2392-8D1E-5F8E-0AB5456DAC53}"/>
              </a:ext>
              <a:ext uri="{C183D7F6-B498-43B3-948B-1728B52AA6E4}">
                <adec:decorative xmlns:adec="http://schemas.microsoft.com/office/drawing/2017/decorative" val="1"/>
              </a:ext>
            </a:extLst>
          </p:cNvPr>
          <p:cNvSpPr/>
          <p:nvPr/>
        </p:nvSpPr>
        <p:spPr>
          <a:xfrm>
            <a:off x="6764863" y="5384808"/>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
        <p:nvSpPr>
          <p:cNvPr id="16" name="Text Placeholder 1">
            <a:extLst>
              <a:ext uri="{FF2B5EF4-FFF2-40B4-BE49-F238E27FC236}">
                <a16:creationId xmlns:a16="http://schemas.microsoft.com/office/drawing/2014/main" id="{90CF6C3D-E978-E9F8-0DA8-E0D38B76ADEA}"/>
              </a:ext>
            </a:extLst>
          </p:cNvPr>
          <p:cNvSpPr>
            <a:spLocks noGrp="1"/>
          </p:cNvSpPr>
          <p:nvPr>
            <p:ph type="body" sz="quarter" idx="14"/>
          </p:nvPr>
        </p:nvSpPr>
        <p:spPr>
          <a:xfrm>
            <a:off x="608012" y="5451507"/>
            <a:ext cx="5983288" cy="400110"/>
          </a:xfrm>
        </p:spPr>
        <p:txBody>
          <a:bodyPr/>
          <a:lstStyle/>
          <a:p>
            <a:pPr>
              <a:lnSpc>
                <a:spcPct val="100000"/>
              </a:lnSpc>
              <a:buClr>
                <a:schemeClr val="tx1"/>
              </a:buClr>
            </a:pPr>
            <a:r>
              <a:rPr lang="en-US" dirty="0"/>
              <a:t>Multiprogramming keeps the CPU busy at all times.</a:t>
            </a:r>
          </a:p>
        </p:txBody>
      </p:sp>
    </p:spTree>
    <p:extLst>
      <p:ext uri="{BB962C8B-B14F-4D97-AF65-F5344CB8AC3E}">
        <p14:creationId xmlns:p14="http://schemas.microsoft.com/office/powerpoint/2010/main" val="43560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1" grpId="0" animBg="1"/>
      <p:bldP spid="1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3</a:t>
            </a:r>
            <a:r>
              <a:rPr lang="en-US" dirty="0"/>
              <a:t>: </a:t>
            </a:r>
            <a:r>
              <a:rPr lang="en-US" dirty="0" err="1"/>
              <a:t>Ics</a:t>
            </a:r>
            <a:r>
              <a:rPr lang="en-US" dirty="0"/>
              <a:t> and Multiprogramming</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1965 – 1980 </a:t>
            </a:r>
          </a:p>
        </p:txBody>
      </p:sp>
      <p:pic>
        <p:nvPicPr>
          <p:cNvPr id="6" name="Picture 5" descr="Image of vacuum tubes, transistors, and integrated circuits">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l="4662" t="4645" r="4662" b="4441"/>
          <a:stretch/>
        </p:blipFill>
        <p:spPr>
          <a:xfrm>
            <a:off x="609601" y="1933950"/>
            <a:ext cx="7447008" cy="4162050"/>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7293258" y="1933950"/>
            <a:ext cx="763351" cy="215444"/>
          </a:xfrm>
          <a:prstGeom prst="rect">
            <a:avLst/>
          </a:prstGeom>
          <a:noFill/>
        </p:spPr>
        <p:txBody>
          <a:bodyPr wrap="none" rtlCol="0">
            <a:spAutoFit/>
          </a:bodyPr>
          <a:lstStyle/>
          <a:p>
            <a:pPr algn="r"/>
            <a:r>
              <a:rPr lang="en-US" sz="800" dirty="0">
                <a:solidFill>
                  <a:sysClr val="windowText" lastClr="000000"/>
                </a:solidFill>
              </a:rPr>
              <a:t>(Elliot, 2011)</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609601" y="6057900"/>
            <a:ext cx="7447008"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Integrated circuits</a:t>
            </a:r>
          </a:p>
        </p:txBody>
      </p:sp>
      <p:sp>
        <p:nvSpPr>
          <p:cNvPr id="8" name="Rounded Rectangle 21">
            <a:extLst>
              <a:ext uri="{FF2B5EF4-FFF2-40B4-BE49-F238E27FC236}">
                <a16:creationId xmlns:a16="http://schemas.microsoft.com/office/drawing/2014/main" id="{7EE7AD13-795A-1456-CAD9-073EE3EEB1FE}"/>
              </a:ext>
              <a:ext uri="{C183D7F6-B498-43B3-948B-1728B52AA6E4}">
                <adec:decorative xmlns:adec="http://schemas.microsoft.com/office/drawing/2017/decorative" val="1"/>
              </a:ext>
            </a:extLst>
          </p:cNvPr>
          <p:cNvSpPr/>
          <p:nvPr/>
        </p:nvSpPr>
        <p:spPr>
          <a:xfrm>
            <a:off x="5207002" y="2717800"/>
            <a:ext cx="2717800" cy="2173288"/>
          </a:xfrm>
          <a:prstGeom prst="roundRect">
            <a:avLst/>
          </a:prstGeom>
          <a:noFill/>
          <a:ln w="3175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p:txBody>
      </p:sp>
      <p:sp>
        <p:nvSpPr>
          <p:cNvPr id="9" name="Text Placeholder 2">
            <a:extLst>
              <a:ext uri="{FF2B5EF4-FFF2-40B4-BE49-F238E27FC236}">
                <a16:creationId xmlns:a16="http://schemas.microsoft.com/office/drawing/2014/main" id="{9CCA0FBB-C1AE-87ED-D9A9-61EABD226AE1}"/>
              </a:ext>
            </a:extLst>
          </p:cNvPr>
          <p:cNvSpPr>
            <a:spLocks noGrp="1"/>
          </p:cNvSpPr>
          <p:nvPr>
            <p:ph type="body" sz="quarter" idx="14"/>
          </p:nvPr>
        </p:nvSpPr>
        <p:spPr>
          <a:xfrm>
            <a:off x="8192994" y="2691536"/>
            <a:ext cx="3170423" cy="1323439"/>
          </a:xfrm>
        </p:spPr>
        <p:txBody>
          <a:bodyPr/>
          <a:lstStyle/>
          <a:p>
            <a:pPr marL="230188" indent="-230188">
              <a:buClr>
                <a:schemeClr val="tx1"/>
              </a:buClr>
              <a:buSzPct val="140000"/>
              <a:buFont typeface="Arial" panose="020B0604020202020204" pitchFamily="34" charset="0"/>
              <a:buChar char="•"/>
            </a:pPr>
            <a:r>
              <a:rPr lang="en-US" dirty="0"/>
              <a:t>Allowed for miniaturization, performance and even greater reliability</a:t>
            </a:r>
          </a:p>
        </p:txBody>
      </p:sp>
      <p:sp>
        <p:nvSpPr>
          <p:cNvPr id="10" name="Text Placeholder 2">
            <a:extLst>
              <a:ext uri="{FF2B5EF4-FFF2-40B4-BE49-F238E27FC236}">
                <a16:creationId xmlns:a16="http://schemas.microsoft.com/office/drawing/2014/main" id="{094EFBA2-C9EF-3F6E-9778-2A27C8C3BF44}"/>
              </a:ext>
            </a:extLst>
          </p:cNvPr>
          <p:cNvSpPr txBox="1">
            <a:spLocks/>
          </p:cNvSpPr>
          <p:nvPr/>
        </p:nvSpPr>
        <p:spPr>
          <a:xfrm>
            <a:off x="8192994" y="4313589"/>
            <a:ext cx="3170423"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Software developed directly using terminals</a:t>
            </a:r>
          </a:p>
        </p:txBody>
      </p:sp>
    </p:spTree>
    <p:extLst>
      <p:ext uri="{BB962C8B-B14F-4D97-AF65-F5344CB8AC3E}">
        <p14:creationId xmlns:p14="http://schemas.microsoft.com/office/powerpoint/2010/main" val="162393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3</a:t>
            </a:r>
            <a:r>
              <a:rPr lang="en-US" dirty="0"/>
              <a:t>: </a:t>
            </a:r>
            <a:r>
              <a:rPr lang="en-US" dirty="0" err="1"/>
              <a:t>Ics</a:t>
            </a:r>
            <a:r>
              <a:rPr lang="en-US" dirty="0"/>
              <a:t> and Multiprogramming</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1965 – 1980 </a:t>
            </a:r>
          </a:p>
        </p:txBody>
      </p:sp>
      <p:pic>
        <p:nvPicPr>
          <p:cNvPr id="6" name="Picture 5" descr="Graphic illustration of a computer network">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276" b="3276"/>
          <a:stretch/>
        </p:blipFill>
        <p:spPr>
          <a:xfrm>
            <a:off x="609601" y="1766887"/>
            <a:ext cx="7447008" cy="4291281"/>
          </a:xfrm>
          <a:prstGeom prst="rect">
            <a:avLst/>
          </a:prstGeom>
          <a:solidFill>
            <a:srgbClr val="FFFFFF"/>
          </a:solidFill>
          <a:ln>
            <a:noFill/>
          </a:ln>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6942200" y="5745101"/>
            <a:ext cx="1114409" cy="215444"/>
          </a:xfrm>
          <a:prstGeom prst="rect">
            <a:avLst/>
          </a:prstGeom>
          <a:noFill/>
        </p:spPr>
        <p:txBody>
          <a:bodyPr wrap="none" rtlCol="0">
            <a:spAutoFit/>
          </a:bodyPr>
          <a:lstStyle/>
          <a:p>
            <a:pPr algn="r"/>
            <a:r>
              <a:rPr lang="en-US" sz="800" dirty="0">
                <a:solidFill>
                  <a:sysClr val="windowText" lastClr="000000"/>
                </a:solidFill>
              </a:rPr>
              <a:t>(Include Help, 2019)</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609601" y="6007368"/>
            <a:ext cx="7447008"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Timesharing systems</a:t>
            </a:r>
          </a:p>
        </p:txBody>
      </p:sp>
      <p:sp>
        <p:nvSpPr>
          <p:cNvPr id="9" name="Text Placeholder 2">
            <a:extLst>
              <a:ext uri="{FF2B5EF4-FFF2-40B4-BE49-F238E27FC236}">
                <a16:creationId xmlns:a16="http://schemas.microsoft.com/office/drawing/2014/main" id="{9CCA0FBB-C1AE-87ED-D9A9-61EABD226AE1}"/>
              </a:ext>
            </a:extLst>
          </p:cNvPr>
          <p:cNvSpPr>
            <a:spLocks noGrp="1"/>
          </p:cNvSpPr>
          <p:nvPr>
            <p:ph type="body" sz="quarter" idx="14"/>
          </p:nvPr>
        </p:nvSpPr>
        <p:spPr>
          <a:xfrm>
            <a:off x="8192995" y="2818375"/>
            <a:ext cx="3008406" cy="1323439"/>
          </a:xfrm>
        </p:spPr>
        <p:txBody>
          <a:bodyPr/>
          <a:lstStyle/>
          <a:p>
            <a:pPr marL="230188" indent="-230188">
              <a:buClr>
                <a:schemeClr val="tx1"/>
              </a:buClr>
              <a:buSzPct val="140000"/>
              <a:buFont typeface="Arial" panose="020B0604020202020204" pitchFamily="34" charset="0"/>
              <a:buChar char="•"/>
            </a:pPr>
            <a:r>
              <a:rPr lang="en-US" dirty="0"/>
              <a:t>Computers became fast enough to perform multiple tasks per second. </a:t>
            </a:r>
          </a:p>
        </p:txBody>
      </p:sp>
      <p:sp>
        <p:nvSpPr>
          <p:cNvPr id="8" name="TextBox 7">
            <a:extLst>
              <a:ext uri="{FF2B5EF4-FFF2-40B4-BE49-F238E27FC236}">
                <a16:creationId xmlns:a16="http://schemas.microsoft.com/office/drawing/2014/main" id="{EE1F36CD-792B-9F70-689D-C1185780566E}"/>
              </a:ext>
              <a:ext uri="{C183D7F6-B498-43B3-948B-1728B52AA6E4}">
                <adec:decorative xmlns:adec="http://schemas.microsoft.com/office/drawing/2017/decorative" val="1"/>
              </a:ext>
            </a:extLst>
          </p:cNvPr>
          <p:cNvSpPr txBox="1"/>
          <p:nvPr/>
        </p:nvSpPr>
        <p:spPr>
          <a:xfrm>
            <a:off x="3826400" y="1816133"/>
            <a:ext cx="1708766" cy="442674"/>
          </a:xfrm>
          <a:prstGeom prst="roundRect">
            <a:avLst/>
          </a:prstGeom>
          <a:solidFill>
            <a:schemeClr val="tx2"/>
          </a:solidFill>
          <a:ln w="19050">
            <a:solidFill>
              <a:schemeClr val="bg1"/>
            </a:solidFill>
          </a:ln>
        </p:spPr>
        <p:txBody>
          <a:bodyPr wrap="square" lIns="182880" tIns="45720" rIns="182880" bIns="45720" rtlCol="0">
            <a:spAutoFit/>
          </a:bodyPr>
          <a:lstStyle/>
          <a:p>
            <a:pPr algn="ctr"/>
            <a:r>
              <a:rPr lang="en-US" sz="2000" dirty="0">
                <a:solidFill>
                  <a:schemeClr val="bg1"/>
                </a:solidFill>
              </a:rPr>
              <a:t>Terminal 1</a:t>
            </a:r>
          </a:p>
        </p:txBody>
      </p:sp>
      <p:sp>
        <p:nvSpPr>
          <p:cNvPr id="10" name="TextBox 9">
            <a:extLst>
              <a:ext uri="{FF2B5EF4-FFF2-40B4-BE49-F238E27FC236}">
                <a16:creationId xmlns:a16="http://schemas.microsoft.com/office/drawing/2014/main" id="{503A922D-C31E-71AA-A421-6087C857F5A8}"/>
              </a:ext>
              <a:ext uri="{C183D7F6-B498-43B3-948B-1728B52AA6E4}">
                <adec:decorative xmlns:adec="http://schemas.microsoft.com/office/drawing/2017/decorative" val="1"/>
              </a:ext>
            </a:extLst>
          </p:cNvPr>
          <p:cNvSpPr txBox="1"/>
          <p:nvPr/>
        </p:nvSpPr>
        <p:spPr>
          <a:xfrm>
            <a:off x="6324600" y="1816133"/>
            <a:ext cx="1708766" cy="442674"/>
          </a:xfrm>
          <a:prstGeom prst="roundRect">
            <a:avLst/>
          </a:prstGeom>
          <a:solidFill>
            <a:schemeClr val="tx2"/>
          </a:solidFill>
          <a:ln w="19050">
            <a:solidFill>
              <a:schemeClr val="bg1"/>
            </a:solidFill>
          </a:ln>
        </p:spPr>
        <p:txBody>
          <a:bodyPr wrap="square" lIns="182880" tIns="45720" rIns="182880" bIns="45720" rtlCol="0">
            <a:spAutoFit/>
          </a:bodyPr>
          <a:lstStyle/>
          <a:p>
            <a:pPr algn="ctr"/>
            <a:r>
              <a:rPr lang="en-US" sz="2000" dirty="0">
                <a:solidFill>
                  <a:schemeClr val="bg1"/>
                </a:solidFill>
              </a:rPr>
              <a:t>Terminal 2</a:t>
            </a:r>
          </a:p>
        </p:txBody>
      </p:sp>
      <p:sp>
        <p:nvSpPr>
          <p:cNvPr id="11" name="TextBox 10">
            <a:extLst>
              <a:ext uri="{FF2B5EF4-FFF2-40B4-BE49-F238E27FC236}">
                <a16:creationId xmlns:a16="http://schemas.microsoft.com/office/drawing/2014/main" id="{A9391ECD-31A5-C959-A7BC-C0ECBEB2C46D}"/>
              </a:ext>
              <a:ext uri="{C183D7F6-B498-43B3-948B-1728B52AA6E4}">
                <adec:decorative xmlns:adec="http://schemas.microsoft.com/office/drawing/2017/decorative" val="1"/>
              </a:ext>
            </a:extLst>
          </p:cNvPr>
          <p:cNvSpPr txBox="1"/>
          <p:nvPr/>
        </p:nvSpPr>
        <p:spPr>
          <a:xfrm>
            <a:off x="5132126" y="5517871"/>
            <a:ext cx="1708766" cy="442674"/>
          </a:xfrm>
          <a:prstGeom prst="roundRect">
            <a:avLst/>
          </a:prstGeom>
          <a:solidFill>
            <a:schemeClr val="tx2"/>
          </a:solidFill>
          <a:ln w="19050">
            <a:solidFill>
              <a:schemeClr val="bg1"/>
            </a:solidFill>
          </a:ln>
        </p:spPr>
        <p:txBody>
          <a:bodyPr wrap="square" lIns="182880" tIns="45720" rIns="182880" bIns="45720" rtlCol="0">
            <a:spAutoFit/>
          </a:bodyPr>
          <a:lstStyle/>
          <a:p>
            <a:pPr algn="ctr"/>
            <a:r>
              <a:rPr lang="en-US" sz="2000" dirty="0">
                <a:solidFill>
                  <a:schemeClr val="bg1"/>
                </a:solidFill>
              </a:rPr>
              <a:t>Terminal 3</a:t>
            </a:r>
          </a:p>
        </p:txBody>
      </p:sp>
      <p:sp>
        <p:nvSpPr>
          <p:cNvPr id="12" name="Text Placeholder 2">
            <a:extLst>
              <a:ext uri="{FF2B5EF4-FFF2-40B4-BE49-F238E27FC236}">
                <a16:creationId xmlns:a16="http://schemas.microsoft.com/office/drawing/2014/main" id="{A6FFA112-27F3-6899-71E5-2F533F615BE3}"/>
              </a:ext>
            </a:extLst>
          </p:cNvPr>
          <p:cNvSpPr txBox="1">
            <a:spLocks/>
          </p:cNvSpPr>
          <p:nvPr/>
        </p:nvSpPr>
        <p:spPr>
          <a:xfrm>
            <a:off x="8192995" y="4377225"/>
            <a:ext cx="3008406"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Each user has a terminal.</a:t>
            </a:r>
          </a:p>
        </p:txBody>
      </p:sp>
    </p:spTree>
    <p:extLst>
      <p:ext uri="{BB962C8B-B14F-4D97-AF65-F5344CB8AC3E}">
        <p14:creationId xmlns:p14="http://schemas.microsoft.com/office/powerpoint/2010/main" val="109184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Goals</a:t>
            </a:r>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0"/>
          </p:nvPr>
        </p:nvSpPr>
        <p:spPr>
          <a:xfrm>
            <a:off x="1206500" y="1727200"/>
            <a:ext cx="4580687" cy="1200329"/>
          </a:xfrm>
        </p:spPr>
        <p:txBody>
          <a:bodyPr wrap="square">
            <a:spAutoFit/>
          </a:bodyPr>
          <a:lstStyle/>
          <a:p>
            <a:pPr>
              <a:lnSpc>
                <a:spcPct val="100000"/>
              </a:lnSpc>
            </a:pPr>
            <a:r>
              <a:rPr lang="en-US" dirty="0"/>
              <a:t>Describe </a:t>
            </a:r>
            <a:r>
              <a:rPr lang="en-US" b="1" dirty="0">
                <a:solidFill>
                  <a:schemeClr val="tx1"/>
                </a:solidFill>
              </a:rPr>
              <a:t>generations of</a:t>
            </a:r>
            <a:br>
              <a:rPr lang="en-US" b="1" dirty="0">
                <a:solidFill>
                  <a:schemeClr val="tx1"/>
                </a:solidFill>
              </a:rPr>
            </a:br>
            <a:r>
              <a:rPr lang="en-US" b="1" dirty="0">
                <a:solidFill>
                  <a:schemeClr val="tx1"/>
                </a:solidFill>
              </a:rPr>
              <a:t>operating systems </a:t>
            </a:r>
            <a:r>
              <a:rPr lang="en-US" dirty="0"/>
              <a:t>and their influences</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206500" y="3368695"/>
            <a:ext cx="4580687" cy="1200329"/>
          </a:xfrm>
        </p:spPr>
        <p:txBody>
          <a:bodyPr wrap="square">
            <a:spAutoFit/>
          </a:bodyPr>
          <a:lstStyle/>
          <a:p>
            <a:pPr>
              <a:lnSpc>
                <a:spcPct val="100000"/>
              </a:lnSpc>
            </a:pPr>
            <a:r>
              <a:rPr lang="en-US" dirty="0"/>
              <a:t>Analyze effects of </a:t>
            </a:r>
            <a:br>
              <a:rPr lang="en-US" dirty="0"/>
            </a:br>
            <a:r>
              <a:rPr lang="en-US" b="1" dirty="0">
                <a:solidFill>
                  <a:schemeClr val="tx1"/>
                </a:solidFill>
              </a:rPr>
              <a:t>multiprogramming</a:t>
            </a:r>
            <a:r>
              <a:rPr lang="en-US" dirty="0"/>
              <a:t> vs. </a:t>
            </a:r>
            <a:r>
              <a:rPr lang="en-US" b="1" dirty="0" err="1">
                <a:solidFill>
                  <a:schemeClr val="tx1"/>
                </a:solidFill>
              </a:rPr>
              <a:t>uniprogramming</a:t>
            </a:r>
            <a:endParaRPr lang="en-US" b="1" dirty="0">
              <a:solidFill>
                <a:schemeClr val="tx1"/>
              </a:solidFill>
            </a:endParaRPr>
          </a:p>
        </p:txBody>
      </p:sp>
      <p:sp>
        <p:nvSpPr>
          <p:cNvPr id="4" name="Text Placeholder 3">
            <a:extLst>
              <a:ext uri="{FF2B5EF4-FFF2-40B4-BE49-F238E27FC236}">
                <a16:creationId xmlns:a16="http://schemas.microsoft.com/office/drawing/2014/main" id="{9D9F77B1-70AE-BB17-F585-DA0DED8E25E9}"/>
              </a:ext>
            </a:extLst>
          </p:cNvPr>
          <p:cNvSpPr>
            <a:spLocks noGrp="1"/>
          </p:cNvSpPr>
          <p:nvPr>
            <p:ph type="body" sz="quarter" idx="12"/>
          </p:nvPr>
        </p:nvSpPr>
        <p:spPr>
          <a:xfrm>
            <a:off x="1206499" y="5010189"/>
            <a:ext cx="4580687" cy="830997"/>
          </a:xfrm>
        </p:spPr>
        <p:txBody>
          <a:bodyPr wrap="square">
            <a:spAutoFit/>
          </a:bodyPr>
          <a:lstStyle/>
          <a:p>
            <a:pPr>
              <a:lnSpc>
                <a:spcPct val="100000"/>
              </a:lnSpc>
            </a:pPr>
            <a:r>
              <a:rPr lang="en-US" dirty="0"/>
              <a:t>Identify </a:t>
            </a:r>
            <a:r>
              <a:rPr lang="en-US" b="1" dirty="0">
                <a:solidFill>
                  <a:schemeClr val="tx1"/>
                </a:solidFill>
              </a:rPr>
              <a:t>components</a:t>
            </a:r>
            <a:r>
              <a:rPr lang="en-US" dirty="0"/>
              <a:t> and </a:t>
            </a:r>
            <a:r>
              <a:rPr lang="en-US" b="1" dirty="0">
                <a:solidFill>
                  <a:schemeClr val="tx1"/>
                </a:solidFill>
              </a:rPr>
              <a:t>central abstractions of OS</a:t>
            </a:r>
          </a:p>
        </p:txBody>
      </p:sp>
      <p:grpSp>
        <p:nvGrpSpPr>
          <p:cNvPr id="7" name="Group 6">
            <a:extLst>
              <a:ext uri="{FF2B5EF4-FFF2-40B4-BE49-F238E27FC236}">
                <a16:creationId xmlns:a16="http://schemas.microsoft.com/office/drawing/2014/main" id="{D54169A5-D962-6843-361A-506210AE42C9}"/>
              </a:ext>
              <a:ext uri="{C183D7F6-B498-43B3-948B-1728B52AA6E4}">
                <adec:decorative xmlns:adec="http://schemas.microsoft.com/office/drawing/2017/decorative" val="1"/>
              </a:ext>
            </a:extLst>
          </p:cNvPr>
          <p:cNvGrpSpPr/>
          <p:nvPr/>
        </p:nvGrpSpPr>
        <p:grpSpPr>
          <a:xfrm>
            <a:off x="722965" y="2096532"/>
            <a:ext cx="416693" cy="461665"/>
            <a:chOff x="875365" y="3406513"/>
            <a:chExt cx="416693" cy="461665"/>
          </a:xfrm>
        </p:grpSpPr>
        <p:sp>
          <p:nvSpPr>
            <p:cNvPr id="8" name="Oval 7">
              <a:extLst>
                <a:ext uri="{FF2B5EF4-FFF2-40B4-BE49-F238E27FC236}">
                  <a16:creationId xmlns:a16="http://schemas.microsoft.com/office/drawing/2014/main" id="{E6703E90-12CF-2347-4B8A-82A1BA820938}"/>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 name="TextBox 8">
              <a:extLst>
                <a:ext uri="{FF2B5EF4-FFF2-40B4-BE49-F238E27FC236}">
                  <a16:creationId xmlns:a16="http://schemas.microsoft.com/office/drawing/2014/main" id="{B1C9110A-B4A5-3EC9-20F6-EEC97FA57E74}"/>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10" name="Group 9">
            <a:extLst>
              <a:ext uri="{FF2B5EF4-FFF2-40B4-BE49-F238E27FC236}">
                <a16:creationId xmlns:a16="http://schemas.microsoft.com/office/drawing/2014/main" id="{B9DF359A-28BF-D138-8508-72CC677DF27C}"/>
              </a:ext>
              <a:ext uri="{C183D7F6-B498-43B3-948B-1728B52AA6E4}">
                <adec:decorative xmlns:adec="http://schemas.microsoft.com/office/drawing/2017/decorative" val="1"/>
              </a:ext>
            </a:extLst>
          </p:cNvPr>
          <p:cNvGrpSpPr/>
          <p:nvPr/>
        </p:nvGrpSpPr>
        <p:grpSpPr>
          <a:xfrm>
            <a:off x="722965" y="3738027"/>
            <a:ext cx="416693" cy="461665"/>
            <a:chOff x="875365" y="3406513"/>
            <a:chExt cx="416693" cy="461665"/>
          </a:xfrm>
        </p:grpSpPr>
        <p:sp>
          <p:nvSpPr>
            <p:cNvPr id="11" name="Oval 10">
              <a:extLst>
                <a:ext uri="{FF2B5EF4-FFF2-40B4-BE49-F238E27FC236}">
                  <a16:creationId xmlns:a16="http://schemas.microsoft.com/office/drawing/2014/main" id="{36552BAD-2E5D-07EA-7581-5DB52DAED06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extBox 11">
              <a:extLst>
                <a:ext uri="{FF2B5EF4-FFF2-40B4-BE49-F238E27FC236}">
                  <a16:creationId xmlns:a16="http://schemas.microsoft.com/office/drawing/2014/main" id="{EA6A1F2D-0AEB-1425-F843-B818219B8B69}"/>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grpSp>
        <p:nvGrpSpPr>
          <p:cNvPr id="13" name="Group 12">
            <a:extLst>
              <a:ext uri="{FF2B5EF4-FFF2-40B4-BE49-F238E27FC236}">
                <a16:creationId xmlns:a16="http://schemas.microsoft.com/office/drawing/2014/main" id="{58A64223-AEF3-31FF-CC5F-7FF8B41EB7FC}"/>
              </a:ext>
              <a:ext uri="{C183D7F6-B498-43B3-948B-1728B52AA6E4}">
                <adec:decorative xmlns:adec="http://schemas.microsoft.com/office/drawing/2017/decorative" val="1"/>
              </a:ext>
            </a:extLst>
          </p:cNvPr>
          <p:cNvGrpSpPr/>
          <p:nvPr/>
        </p:nvGrpSpPr>
        <p:grpSpPr>
          <a:xfrm>
            <a:off x="722965" y="5194855"/>
            <a:ext cx="416693" cy="461665"/>
            <a:chOff x="875365" y="3406513"/>
            <a:chExt cx="416693" cy="461665"/>
          </a:xfrm>
        </p:grpSpPr>
        <p:sp>
          <p:nvSpPr>
            <p:cNvPr id="14" name="Oval 13">
              <a:extLst>
                <a:ext uri="{FF2B5EF4-FFF2-40B4-BE49-F238E27FC236}">
                  <a16:creationId xmlns:a16="http://schemas.microsoft.com/office/drawing/2014/main" id="{F93FDB30-851C-9C0C-E9B8-0D21D835F49F}"/>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1B1ABA2-5CE1-66FE-421D-03CD47BEFC08}"/>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p>
          </p:txBody>
        </p:sp>
      </p:grpSp>
    </p:spTree>
    <p:extLst>
      <p:ext uri="{BB962C8B-B14F-4D97-AF65-F5344CB8AC3E}">
        <p14:creationId xmlns:p14="http://schemas.microsoft.com/office/powerpoint/2010/main" val="1313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DC0F-E238-378A-2C11-C247558A9DCB}"/>
              </a:ext>
            </a:extLst>
          </p:cNvPr>
          <p:cNvSpPr>
            <a:spLocks noGrp="1"/>
          </p:cNvSpPr>
          <p:nvPr>
            <p:ph type="title"/>
          </p:nvPr>
        </p:nvSpPr>
        <p:spPr>
          <a:xfrm>
            <a:off x="609600" y="555162"/>
            <a:ext cx="4876800" cy="1144929"/>
          </a:xfrm>
        </p:spPr>
        <p:txBody>
          <a:bodyPr/>
          <a:lstStyle/>
          <a:p>
            <a:r>
              <a:rPr lang="en-US" dirty="0"/>
              <a:t>Operating System Generations</a:t>
            </a:r>
          </a:p>
        </p:txBody>
      </p:sp>
      <p:sp>
        <p:nvSpPr>
          <p:cNvPr id="7" name="Text Placeholder 1">
            <a:extLst>
              <a:ext uri="{FF2B5EF4-FFF2-40B4-BE49-F238E27FC236}">
                <a16:creationId xmlns:a16="http://schemas.microsoft.com/office/drawing/2014/main" id="{4DA8FF91-9325-462F-22CB-13870B0CEE3E}"/>
              </a:ext>
            </a:extLst>
          </p:cNvPr>
          <p:cNvSpPr txBox="1">
            <a:spLocks/>
          </p:cNvSpPr>
          <p:nvPr/>
        </p:nvSpPr>
        <p:spPr>
          <a:xfrm>
            <a:off x="1206500" y="2252012"/>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alpha val="25000"/>
                  </a:schemeClr>
                </a:solidFill>
              </a:rPr>
              <a:t>Generation 1</a:t>
            </a:r>
            <a:r>
              <a:rPr lang="en-US" dirty="0">
                <a:solidFill>
                  <a:schemeClr val="bg1">
                    <a:alpha val="25000"/>
                  </a:schemeClr>
                </a:solidFill>
              </a:rPr>
              <a:t>: 1945 – 1955 </a:t>
            </a:r>
          </a:p>
        </p:txBody>
      </p:sp>
      <p:grpSp>
        <p:nvGrpSpPr>
          <p:cNvPr id="9" name="Group 8">
            <a:extLst>
              <a:ext uri="{FF2B5EF4-FFF2-40B4-BE49-F238E27FC236}">
                <a16:creationId xmlns:a16="http://schemas.microsoft.com/office/drawing/2014/main" id="{2EE4ED51-0790-8CF5-69C0-756280C7C362}"/>
              </a:ext>
              <a:ext uri="{C183D7F6-B498-43B3-948B-1728B52AA6E4}">
                <adec:decorative xmlns:adec="http://schemas.microsoft.com/office/drawing/2017/decorative" val="1"/>
              </a:ext>
            </a:extLst>
          </p:cNvPr>
          <p:cNvGrpSpPr/>
          <p:nvPr/>
        </p:nvGrpSpPr>
        <p:grpSpPr>
          <a:xfrm>
            <a:off x="722965" y="2221235"/>
            <a:ext cx="416693" cy="461665"/>
            <a:chOff x="875365" y="3406513"/>
            <a:chExt cx="416693" cy="461665"/>
          </a:xfrm>
        </p:grpSpPr>
        <p:sp>
          <p:nvSpPr>
            <p:cNvPr id="10" name="Oval 9">
              <a:extLst>
                <a:ext uri="{FF2B5EF4-FFF2-40B4-BE49-F238E27FC236}">
                  <a16:creationId xmlns:a16="http://schemas.microsoft.com/office/drawing/2014/main" id="{859B9F69-B408-5224-6ADD-102004602D2E}"/>
                </a:ext>
              </a:extLst>
            </p:cNvPr>
            <p:cNvSpPr/>
            <p:nvPr/>
          </p:nvSpPr>
          <p:spPr>
            <a:xfrm>
              <a:off x="875365" y="3429000"/>
              <a:ext cx="416693" cy="416693"/>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TextBox 10">
              <a:extLst>
                <a:ext uri="{FF2B5EF4-FFF2-40B4-BE49-F238E27FC236}">
                  <a16:creationId xmlns:a16="http://schemas.microsoft.com/office/drawing/2014/main" id="{3FE1F680-50D1-1664-89B5-DA255A25395D}"/>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5" name="Text Placeholder 1">
            <a:extLst>
              <a:ext uri="{FF2B5EF4-FFF2-40B4-BE49-F238E27FC236}">
                <a16:creationId xmlns:a16="http://schemas.microsoft.com/office/drawing/2014/main" id="{32F43915-9B95-8359-53AD-B514CB1B2FFA}"/>
              </a:ext>
            </a:extLst>
          </p:cNvPr>
          <p:cNvSpPr txBox="1">
            <a:spLocks/>
          </p:cNvSpPr>
          <p:nvPr/>
        </p:nvSpPr>
        <p:spPr>
          <a:xfrm>
            <a:off x="1206500" y="299507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alpha val="25000"/>
                  </a:schemeClr>
                </a:solidFill>
              </a:rPr>
              <a:t>Generation 2</a:t>
            </a:r>
            <a:r>
              <a:rPr lang="en-US" dirty="0">
                <a:solidFill>
                  <a:schemeClr val="bg1">
                    <a:alpha val="25000"/>
                  </a:schemeClr>
                </a:solidFill>
              </a:rPr>
              <a:t>: 1955 – 1965 </a:t>
            </a:r>
          </a:p>
        </p:txBody>
      </p:sp>
      <p:grpSp>
        <p:nvGrpSpPr>
          <p:cNvPr id="16" name="Group 15">
            <a:extLst>
              <a:ext uri="{FF2B5EF4-FFF2-40B4-BE49-F238E27FC236}">
                <a16:creationId xmlns:a16="http://schemas.microsoft.com/office/drawing/2014/main" id="{0333351B-1F83-D920-6178-B4814F89D387}"/>
              </a:ext>
              <a:ext uri="{C183D7F6-B498-43B3-948B-1728B52AA6E4}">
                <adec:decorative xmlns:adec="http://schemas.microsoft.com/office/drawing/2017/decorative" val="1"/>
              </a:ext>
            </a:extLst>
          </p:cNvPr>
          <p:cNvGrpSpPr/>
          <p:nvPr/>
        </p:nvGrpSpPr>
        <p:grpSpPr>
          <a:xfrm>
            <a:off x="722965" y="2964295"/>
            <a:ext cx="416693" cy="461665"/>
            <a:chOff x="875365" y="3406513"/>
            <a:chExt cx="416693" cy="461665"/>
          </a:xfrm>
        </p:grpSpPr>
        <p:sp>
          <p:nvSpPr>
            <p:cNvPr id="17" name="Oval 16">
              <a:extLst>
                <a:ext uri="{FF2B5EF4-FFF2-40B4-BE49-F238E27FC236}">
                  <a16:creationId xmlns:a16="http://schemas.microsoft.com/office/drawing/2014/main" id="{D85A8D66-ED50-1496-8843-78C367334FC5}"/>
                </a:ext>
              </a:extLst>
            </p:cNvPr>
            <p:cNvSpPr/>
            <p:nvPr/>
          </p:nvSpPr>
          <p:spPr>
            <a:xfrm>
              <a:off x="875365" y="3429000"/>
              <a:ext cx="416693" cy="416693"/>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alpha val="25000"/>
                  </a:schemeClr>
                </a:solidFill>
              </a:endParaRPr>
            </a:p>
          </p:txBody>
        </p:sp>
        <p:sp>
          <p:nvSpPr>
            <p:cNvPr id="18" name="TextBox 17">
              <a:extLst>
                <a:ext uri="{FF2B5EF4-FFF2-40B4-BE49-F238E27FC236}">
                  <a16:creationId xmlns:a16="http://schemas.microsoft.com/office/drawing/2014/main" id="{6AB6245B-F2E7-44E4-7BCA-47CE67A0BB99}"/>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19" name="Text Placeholder 1">
            <a:extLst>
              <a:ext uri="{FF2B5EF4-FFF2-40B4-BE49-F238E27FC236}">
                <a16:creationId xmlns:a16="http://schemas.microsoft.com/office/drawing/2014/main" id="{2ADC3332-D9DA-AF69-B2CB-6725353FD14A}"/>
              </a:ext>
            </a:extLst>
          </p:cNvPr>
          <p:cNvSpPr txBox="1">
            <a:spLocks/>
          </p:cNvSpPr>
          <p:nvPr/>
        </p:nvSpPr>
        <p:spPr>
          <a:xfrm>
            <a:off x="1206500" y="373813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alpha val="25000"/>
                  </a:schemeClr>
                </a:solidFill>
              </a:rPr>
              <a:t>Generation 3</a:t>
            </a:r>
            <a:r>
              <a:rPr lang="en-US" dirty="0">
                <a:solidFill>
                  <a:schemeClr val="bg1">
                    <a:alpha val="25000"/>
                  </a:schemeClr>
                </a:solidFill>
              </a:rPr>
              <a:t>: 1965 – 1980 </a:t>
            </a:r>
          </a:p>
        </p:txBody>
      </p:sp>
      <p:grpSp>
        <p:nvGrpSpPr>
          <p:cNvPr id="20" name="Group 19">
            <a:extLst>
              <a:ext uri="{FF2B5EF4-FFF2-40B4-BE49-F238E27FC236}">
                <a16:creationId xmlns:a16="http://schemas.microsoft.com/office/drawing/2014/main" id="{9B9C6FF7-8AAF-9E9E-F187-AC1015A0497C}"/>
              </a:ext>
              <a:ext uri="{C183D7F6-B498-43B3-948B-1728B52AA6E4}">
                <adec:decorative xmlns:adec="http://schemas.microsoft.com/office/drawing/2017/decorative" val="1"/>
              </a:ext>
            </a:extLst>
          </p:cNvPr>
          <p:cNvGrpSpPr/>
          <p:nvPr/>
        </p:nvGrpSpPr>
        <p:grpSpPr>
          <a:xfrm>
            <a:off x="722965" y="3707355"/>
            <a:ext cx="416693" cy="461665"/>
            <a:chOff x="875365" y="3406513"/>
            <a:chExt cx="416693" cy="461665"/>
          </a:xfrm>
        </p:grpSpPr>
        <p:sp>
          <p:nvSpPr>
            <p:cNvPr id="21" name="Oval 20">
              <a:extLst>
                <a:ext uri="{FF2B5EF4-FFF2-40B4-BE49-F238E27FC236}">
                  <a16:creationId xmlns:a16="http://schemas.microsoft.com/office/drawing/2014/main" id="{5FE195A6-9E23-1B6A-E316-15B0BC9342C0}"/>
                </a:ext>
              </a:extLst>
            </p:cNvPr>
            <p:cNvSpPr/>
            <p:nvPr/>
          </p:nvSpPr>
          <p:spPr>
            <a:xfrm>
              <a:off x="875365" y="3429000"/>
              <a:ext cx="416693" cy="416693"/>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alpha val="25000"/>
                  </a:schemeClr>
                </a:solidFill>
              </a:endParaRPr>
            </a:p>
          </p:txBody>
        </p:sp>
        <p:sp>
          <p:nvSpPr>
            <p:cNvPr id="22" name="TextBox 21">
              <a:extLst>
                <a:ext uri="{FF2B5EF4-FFF2-40B4-BE49-F238E27FC236}">
                  <a16:creationId xmlns:a16="http://schemas.microsoft.com/office/drawing/2014/main" id="{F3F688CA-09BC-164F-7B1E-58B9F7ED7EC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3" name="Text Placeholder 1">
            <a:extLst>
              <a:ext uri="{FF2B5EF4-FFF2-40B4-BE49-F238E27FC236}">
                <a16:creationId xmlns:a16="http://schemas.microsoft.com/office/drawing/2014/main" id="{71EF1C80-B229-2A9C-1B9F-4786098D95AB}"/>
              </a:ext>
            </a:extLst>
          </p:cNvPr>
          <p:cNvSpPr txBox="1">
            <a:spLocks/>
          </p:cNvSpPr>
          <p:nvPr/>
        </p:nvSpPr>
        <p:spPr>
          <a:xfrm>
            <a:off x="1206500" y="448119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4</a:t>
            </a:r>
            <a:r>
              <a:rPr lang="en-US" dirty="0"/>
              <a:t>: 1980 – Present </a:t>
            </a:r>
          </a:p>
        </p:txBody>
      </p:sp>
      <p:grpSp>
        <p:nvGrpSpPr>
          <p:cNvPr id="24" name="Group 23">
            <a:extLst>
              <a:ext uri="{FF2B5EF4-FFF2-40B4-BE49-F238E27FC236}">
                <a16:creationId xmlns:a16="http://schemas.microsoft.com/office/drawing/2014/main" id="{F95830D6-4AF3-7BF3-1CA2-F91352B980DE}"/>
              </a:ext>
              <a:ext uri="{C183D7F6-B498-43B3-948B-1728B52AA6E4}">
                <adec:decorative xmlns:adec="http://schemas.microsoft.com/office/drawing/2017/decorative" val="1"/>
              </a:ext>
            </a:extLst>
          </p:cNvPr>
          <p:cNvGrpSpPr/>
          <p:nvPr/>
        </p:nvGrpSpPr>
        <p:grpSpPr>
          <a:xfrm>
            <a:off x="722965" y="4450415"/>
            <a:ext cx="416693" cy="461665"/>
            <a:chOff x="875365" y="3406513"/>
            <a:chExt cx="416693" cy="461665"/>
          </a:xfrm>
        </p:grpSpPr>
        <p:sp>
          <p:nvSpPr>
            <p:cNvPr id="25" name="Oval 24">
              <a:extLst>
                <a:ext uri="{FF2B5EF4-FFF2-40B4-BE49-F238E27FC236}">
                  <a16:creationId xmlns:a16="http://schemas.microsoft.com/office/drawing/2014/main" id="{1B13C3F0-AE39-6FBD-4388-6568850D8EA9}"/>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TextBox 25">
              <a:extLst>
                <a:ext uri="{FF2B5EF4-FFF2-40B4-BE49-F238E27FC236}">
                  <a16:creationId xmlns:a16="http://schemas.microsoft.com/office/drawing/2014/main" id="{9E2C685E-A8B8-37B8-12D6-17837D0C01CC}"/>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7" name="Text Placeholder 1">
            <a:extLst>
              <a:ext uri="{FF2B5EF4-FFF2-40B4-BE49-F238E27FC236}">
                <a16:creationId xmlns:a16="http://schemas.microsoft.com/office/drawing/2014/main" id="{31A802F2-5726-F9E4-D1C7-786211CDF522}"/>
              </a:ext>
            </a:extLst>
          </p:cNvPr>
          <p:cNvSpPr txBox="1">
            <a:spLocks/>
          </p:cNvSpPr>
          <p:nvPr/>
        </p:nvSpPr>
        <p:spPr>
          <a:xfrm>
            <a:off x="1206500" y="5224250"/>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5</a:t>
            </a:r>
            <a:r>
              <a:rPr lang="en-US" dirty="0"/>
              <a:t>: 1990 – Present </a:t>
            </a:r>
          </a:p>
        </p:txBody>
      </p:sp>
      <p:grpSp>
        <p:nvGrpSpPr>
          <p:cNvPr id="28" name="Group 27">
            <a:extLst>
              <a:ext uri="{FF2B5EF4-FFF2-40B4-BE49-F238E27FC236}">
                <a16:creationId xmlns:a16="http://schemas.microsoft.com/office/drawing/2014/main" id="{4D01BA2A-316D-107A-C55F-869D851DD56E}"/>
              </a:ext>
              <a:ext uri="{C183D7F6-B498-43B3-948B-1728B52AA6E4}">
                <adec:decorative xmlns:adec="http://schemas.microsoft.com/office/drawing/2017/decorative" val="1"/>
              </a:ext>
            </a:extLst>
          </p:cNvPr>
          <p:cNvGrpSpPr/>
          <p:nvPr/>
        </p:nvGrpSpPr>
        <p:grpSpPr>
          <a:xfrm>
            <a:off x="722965" y="5193473"/>
            <a:ext cx="416693" cy="461665"/>
            <a:chOff x="875365" y="3406513"/>
            <a:chExt cx="416693" cy="461665"/>
          </a:xfrm>
        </p:grpSpPr>
        <p:sp>
          <p:nvSpPr>
            <p:cNvPr id="29" name="Oval 28">
              <a:extLst>
                <a:ext uri="{FF2B5EF4-FFF2-40B4-BE49-F238E27FC236}">
                  <a16:creationId xmlns:a16="http://schemas.microsoft.com/office/drawing/2014/main" id="{1C249E97-D980-0934-7DD1-1D45ED71DAC1}"/>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0" name="TextBox 29">
              <a:extLst>
                <a:ext uri="{FF2B5EF4-FFF2-40B4-BE49-F238E27FC236}">
                  <a16:creationId xmlns:a16="http://schemas.microsoft.com/office/drawing/2014/main" id="{233A5879-0B4E-CC9A-E26B-F5F05FD23A82}"/>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5</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Tree>
    <p:extLst>
      <p:ext uri="{BB962C8B-B14F-4D97-AF65-F5344CB8AC3E}">
        <p14:creationId xmlns:p14="http://schemas.microsoft.com/office/powerpoint/2010/main" val="1526042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D17FF-73FF-F1F4-B3E8-F1909ED02853}"/>
              </a:ext>
            </a:extLst>
          </p:cNvPr>
          <p:cNvSpPr>
            <a:spLocks noGrp="1"/>
          </p:cNvSpPr>
          <p:nvPr>
            <p:ph type="title"/>
          </p:nvPr>
        </p:nvSpPr>
        <p:spPr>
          <a:xfrm>
            <a:off x="609600" y="555162"/>
            <a:ext cx="4876800" cy="1902059"/>
          </a:xfrm>
        </p:spPr>
        <p:txBody>
          <a:bodyPr/>
          <a:lstStyle/>
          <a:p>
            <a:r>
              <a:rPr lang="en-US" dirty="0"/>
              <a:t>Ontogeny Recapitulates Phylogeny?</a:t>
            </a:r>
          </a:p>
        </p:txBody>
      </p:sp>
      <p:sp>
        <p:nvSpPr>
          <p:cNvPr id="2" name="Text Placeholder 1">
            <a:extLst>
              <a:ext uri="{FF2B5EF4-FFF2-40B4-BE49-F238E27FC236}">
                <a16:creationId xmlns:a16="http://schemas.microsoft.com/office/drawing/2014/main" id="{B4F5A224-CE0D-3713-E4BC-8C2B245242CA}"/>
              </a:ext>
            </a:extLst>
          </p:cNvPr>
          <p:cNvSpPr>
            <a:spLocks noGrp="1"/>
          </p:cNvSpPr>
          <p:nvPr>
            <p:ph type="body" sz="quarter" idx="15"/>
          </p:nvPr>
        </p:nvSpPr>
        <p:spPr>
          <a:xfrm>
            <a:off x="609600" y="2457221"/>
            <a:ext cx="4876800" cy="3811300"/>
          </a:xfrm>
        </p:spPr>
        <p:txBody>
          <a:bodyPr/>
          <a:lstStyle/>
          <a:p>
            <a:pPr marL="230188" indent="-230188">
              <a:lnSpc>
                <a:spcPct val="100000"/>
              </a:lnSpc>
              <a:buClr>
                <a:schemeClr val="tx1"/>
              </a:buClr>
              <a:buSzPct val="140000"/>
              <a:buFont typeface="Arial" panose="020B0604020202020204" pitchFamily="34" charset="0"/>
              <a:buChar char="•"/>
            </a:pPr>
            <a:r>
              <a:rPr lang="en-US" dirty="0"/>
              <a:t>Each new “species” of computer</a:t>
            </a:r>
          </a:p>
          <a:p>
            <a:pPr marL="739775" lvl="1" indent="-231775">
              <a:lnSpc>
                <a:spcPct val="100000"/>
              </a:lnSpc>
              <a:spcBef>
                <a:spcPts val="1000"/>
              </a:spcBef>
              <a:buClr>
                <a:schemeClr val="tx1"/>
              </a:buClr>
            </a:pPr>
            <a:r>
              <a:rPr lang="en-US" sz="2000" dirty="0">
                <a:solidFill>
                  <a:schemeClr val="bg1"/>
                </a:solidFill>
              </a:rPr>
              <a:t>Goes through same development as “ancestors”</a:t>
            </a:r>
          </a:p>
          <a:p>
            <a:pPr marL="230188" indent="-230188">
              <a:lnSpc>
                <a:spcPct val="100000"/>
              </a:lnSpc>
              <a:buClr>
                <a:schemeClr val="tx1"/>
              </a:buClr>
              <a:buSzPct val="140000"/>
              <a:buFont typeface="Arial" panose="020B0604020202020204" pitchFamily="34" charset="0"/>
              <a:buChar char="•"/>
            </a:pPr>
            <a:r>
              <a:rPr lang="en-US" dirty="0"/>
              <a:t>Consequence of impermanence</a:t>
            </a:r>
          </a:p>
          <a:p>
            <a:pPr marL="739775" lvl="1" indent="-231775">
              <a:lnSpc>
                <a:spcPct val="100000"/>
              </a:lnSpc>
              <a:spcBef>
                <a:spcPts val="1000"/>
              </a:spcBef>
              <a:buClr>
                <a:schemeClr val="tx1"/>
              </a:buClr>
            </a:pPr>
            <a:r>
              <a:rPr lang="en-US" sz="2000" dirty="0">
                <a:solidFill>
                  <a:schemeClr val="bg1"/>
                </a:solidFill>
              </a:rPr>
              <a:t>Text often looks at “obsolete” concepts</a:t>
            </a:r>
            <a:endParaRPr lang="en-US" dirty="0">
              <a:solidFill>
                <a:schemeClr val="bg1"/>
              </a:solidFill>
            </a:endParaRPr>
          </a:p>
          <a:p>
            <a:pPr marL="739775" lvl="1" indent="-231775">
              <a:lnSpc>
                <a:spcPct val="100000"/>
              </a:lnSpc>
              <a:spcBef>
                <a:spcPts val="1000"/>
              </a:spcBef>
              <a:buClr>
                <a:schemeClr val="tx1"/>
              </a:buClr>
            </a:pPr>
            <a:r>
              <a:rPr lang="en-US" sz="2000" dirty="0">
                <a:solidFill>
                  <a:schemeClr val="bg1"/>
                </a:solidFill>
              </a:rPr>
              <a:t>Changes in technology may bring them back</a:t>
            </a:r>
          </a:p>
          <a:p>
            <a:pPr marL="230188" indent="-230188">
              <a:lnSpc>
                <a:spcPct val="100000"/>
              </a:lnSpc>
              <a:buClr>
                <a:schemeClr val="tx1"/>
              </a:buClr>
              <a:buSzPct val="140000"/>
              <a:buFont typeface="Arial" panose="020B0604020202020204" pitchFamily="34" charset="0"/>
              <a:buChar char="•"/>
            </a:pPr>
            <a:r>
              <a:rPr lang="en-US" dirty="0"/>
              <a:t>Happens with large memory, protection hardware, disks, virtual memory</a:t>
            </a:r>
          </a:p>
        </p:txBody>
      </p:sp>
      <p:sp>
        <p:nvSpPr>
          <p:cNvPr id="4" name="TextBox 3">
            <a:extLst>
              <a:ext uri="{FF2B5EF4-FFF2-40B4-BE49-F238E27FC236}">
                <a16:creationId xmlns:a16="http://schemas.microsoft.com/office/drawing/2014/main" id="{468728FD-5D51-4D31-A455-68A4F9112E01}"/>
              </a:ext>
              <a:ext uri="{C183D7F6-B498-43B3-948B-1728B52AA6E4}">
                <adec:decorative xmlns:adec="http://schemas.microsoft.com/office/drawing/2017/decorative" val="1"/>
              </a:ext>
            </a:extLst>
          </p:cNvPr>
          <p:cNvSpPr txBox="1"/>
          <p:nvPr/>
        </p:nvSpPr>
        <p:spPr>
          <a:xfrm>
            <a:off x="4089863" y="6324600"/>
            <a:ext cx="1396537" cy="215444"/>
          </a:xfrm>
          <a:prstGeom prst="rect">
            <a:avLst/>
          </a:prstGeom>
          <a:noFill/>
        </p:spPr>
        <p:txBody>
          <a:bodyPr wrap="none" rtlCol="0">
            <a:spAutoFit/>
          </a:bodyPr>
          <a:lstStyle/>
          <a:p>
            <a:pPr algn="r"/>
            <a:r>
              <a:rPr lang="de-DE" sz="800" dirty="0">
                <a:solidFill>
                  <a:schemeClr val="bg1"/>
                </a:solidFill>
              </a:rPr>
              <a:t>(Tanenbaum &amp; Bos, 2015)</a:t>
            </a:r>
            <a:endParaRPr lang="en-US" sz="800" dirty="0">
              <a:solidFill>
                <a:schemeClr val="bg1"/>
              </a:solidFill>
            </a:endParaRPr>
          </a:p>
        </p:txBody>
      </p:sp>
    </p:spTree>
    <p:extLst>
      <p:ext uri="{BB962C8B-B14F-4D97-AF65-F5344CB8AC3E}">
        <p14:creationId xmlns:p14="http://schemas.microsoft.com/office/powerpoint/2010/main" val="25770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80F5-697F-74BD-57B1-2D325A09EC5F}"/>
              </a:ext>
            </a:extLst>
          </p:cNvPr>
          <p:cNvSpPr>
            <a:spLocks noGrp="1"/>
          </p:cNvSpPr>
          <p:nvPr>
            <p:ph type="title"/>
          </p:nvPr>
        </p:nvSpPr>
        <p:spPr>
          <a:xfrm>
            <a:off x="609600" y="555000"/>
            <a:ext cx="3077029" cy="2527301"/>
          </a:xfrm>
        </p:spPr>
        <p:txBody>
          <a:bodyPr/>
          <a:lstStyle/>
          <a:p>
            <a:r>
              <a:rPr lang="en-US" sz="3600" dirty="0"/>
              <a:t>3D Virtual Social Spaces &amp; OS</a:t>
            </a:r>
          </a:p>
        </p:txBody>
      </p:sp>
      <p:sp>
        <p:nvSpPr>
          <p:cNvPr id="3" name="Content Placeholder 2">
            <a:extLst>
              <a:ext uri="{FF2B5EF4-FFF2-40B4-BE49-F238E27FC236}">
                <a16:creationId xmlns:a16="http://schemas.microsoft.com/office/drawing/2014/main" id="{851459AE-7406-B923-5964-462AFD330328}"/>
              </a:ext>
            </a:extLst>
          </p:cNvPr>
          <p:cNvSpPr>
            <a:spLocks noGrp="1"/>
          </p:cNvSpPr>
          <p:nvPr>
            <p:ph idx="1"/>
          </p:nvPr>
        </p:nvSpPr>
        <p:spPr>
          <a:xfrm>
            <a:off x="609600" y="3429000"/>
            <a:ext cx="3077029" cy="2895600"/>
          </a:xfrm>
        </p:spPr>
        <p:txBody>
          <a:bodyPr/>
          <a:lstStyle/>
          <a:p>
            <a:r>
              <a:rPr lang="pt-BR" sz="2400" dirty="0"/>
              <a:t>Mozilla Hubs: </a:t>
            </a:r>
            <a:br>
              <a:rPr lang="pt-BR" sz="2400" dirty="0"/>
            </a:br>
            <a:r>
              <a:rPr lang="pt-BR" sz="2400" dirty="0"/>
              <a:t>OS Generations</a:t>
            </a:r>
          </a:p>
          <a:p>
            <a:r>
              <a:rPr lang="pt-BR" sz="2000" dirty="0"/>
              <a:t>https://hubs.mozilla.com/g43rmpo/os-generations</a:t>
            </a:r>
          </a:p>
        </p:txBody>
      </p:sp>
      <p:pic>
        <p:nvPicPr>
          <p:cNvPr id="6" name="Picture Placeholder 5">
            <a:extLst>
              <a:ext uri="{FF2B5EF4-FFF2-40B4-BE49-F238E27FC236}">
                <a16:creationId xmlns:a16="http://schemas.microsoft.com/office/drawing/2014/main" id="{61BD54C4-C51A-1C21-6554-5D960DA4A1A4}"/>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3058" r="22688" b="11517"/>
          <a:stretch/>
        </p:blipFill>
        <p:spPr>
          <a:xfrm>
            <a:off x="4064001" y="0"/>
            <a:ext cx="8128000" cy="6858000"/>
          </a:xfrm>
        </p:spPr>
      </p:pic>
    </p:spTree>
    <p:extLst>
      <p:ext uri="{BB962C8B-B14F-4D97-AF65-F5344CB8AC3E}">
        <p14:creationId xmlns:p14="http://schemas.microsoft.com/office/powerpoint/2010/main" val="183299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a:t>Takeaways</a:t>
            </a:r>
            <a:endParaRPr lang="en-US" dirty="0"/>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0"/>
          </p:nvPr>
        </p:nvSpPr>
        <p:spPr>
          <a:xfrm>
            <a:off x="1206500" y="1727200"/>
            <a:ext cx="4580687" cy="1200329"/>
          </a:xfrm>
        </p:spPr>
        <p:txBody>
          <a:bodyPr wrap="square">
            <a:spAutoFit/>
          </a:bodyPr>
          <a:lstStyle/>
          <a:p>
            <a:pPr>
              <a:lnSpc>
                <a:spcPct val="100000"/>
              </a:lnSpc>
            </a:pPr>
            <a:r>
              <a:rPr lang="en-US" dirty="0"/>
              <a:t>Describe </a:t>
            </a:r>
            <a:r>
              <a:rPr lang="en-US" b="1" dirty="0">
                <a:solidFill>
                  <a:schemeClr val="tx1"/>
                </a:solidFill>
              </a:rPr>
              <a:t>generations of</a:t>
            </a:r>
            <a:br>
              <a:rPr lang="en-US" b="1" dirty="0">
                <a:solidFill>
                  <a:schemeClr val="tx1"/>
                </a:solidFill>
              </a:rPr>
            </a:br>
            <a:r>
              <a:rPr lang="en-US" b="1" dirty="0">
                <a:solidFill>
                  <a:schemeClr val="tx1"/>
                </a:solidFill>
              </a:rPr>
              <a:t>operating systems </a:t>
            </a:r>
            <a:r>
              <a:rPr lang="en-US" dirty="0"/>
              <a:t>and their influences</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206500" y="3368695"/>
            <a:ext cx="4580687" cy="1200329"/>
          </a:xfrm>
        </p:spPr>
        <p:txBody>
          <a:bodyPr wrap="square">
            <a:spAutoFit/>
          </a:bodyPr>
          <a:lstStyle/>
          <a:p>
            <a:pPr>
              <a:lnSpc>
                <a:spcPct val="100000"/>
              </a:lnSpc>
            </a:pPr>
            <a:r>
              <a:rPr lang="en-US" dirty="0"/>
              <a:t>Analyze effects of </a:t>
            </a:r>
            <a:br>
              <a:rPr lang="en-US" dirty="0"/>
            </a:br>
            <a:r>
              <a:rPr lang="en-US" b="1" dirty="0">
                <a:solidFill>
                  <a:schemeClr val="tx1"/>
                </a:solidFill>
              </a:rPr>
              <a:t>multiprogramming</a:t>
            </a:r>
            <a:r>
              <a:rPr lang="en-US" dirty="0"/>
              <a:t> vs. </a:t>
            </a:r>
            <a:r>
              <a:rPr lang="en-US" b="1" dirty="0" err="1">
                <a:solidFill>
                  <a:schemeClr val="tx1"/>
                </a:solidFill>
              </a:rPr>
              <a:t>uniprogramming</a:t>
            </a:r>
            <a:endParaRPr lang="en-US" b="1" dirty="0">
              <a:solidFill>
                <a:schemeClr val="tx1"/>
              </a:solidFill>
            </a:endParaRPr>
          </a:p>
        </p:txBody>
      </p:sp>
      <p:sp>
        <p:nvSpPr>
          <p:cNvPr id="4" name="Text Placeholder 3">
            <a:extLst>
              <a:ext uri="{FF2B5EF4-FFF2-40B4-BE49-F238E27FC236}">
                <a16:creationId xmlns:a16="http://schemas.microsoft.com/office/drawing/2014/main" id="{9D9F77B1-70AE-BB17-F585-DA0DED8E25E9}"/>
              </a:ext>
            </a:extLst>
          </p:cNvPr>
          <p:cNvSpPr>
            <a:spLocks noGrp="1"/>
          </p:cNvSpPr>
          <p:nvPr>
            <p:ph type="body" sz="quarter" idx="12"/>
          </p:nvPr>
        </p:nvSpPr>
        <p:spPr>
          <a:xfrm>
            <a:off x="1206499" y="5010189"/>
            <a:ext cx="4580687" cy="830997"/>
          </a:xfrm>
        </p:spPr>
        <p:txBody>
          <a:bodyPr wrap="square">
            <a:spAutoFit/>
          </a:bodyPr>
          <a:lstStyle/>
          <a:p>
            <a:pPr>
              <a:lnSpc>
                <a:spcPct val="100000"/>
              </a:lnSpc>
            </a:pPr>
            <a:r>
              <a:rPr lang="en-US" dirty="0"/>
              <a:t>Identify </a:t>
            </a:r>
            <a:r>
              <a:rPr lang="en-US" b="1" dirty="0">
                <a:solidFill>
                  <a:schemeClr val="tx1"/>
                </a:solidFill>
              </a:rPr>
              <a:t>components</a:t>
            </a:r>
            <a:r>
              <a:rPr lang="en-US" dirty="0"/>
              <a:t> and </a:t>
            </a:r>
            <a:r>
              <a:rPr lang="en-US" b="1" dirty="0">
                <a:solidFill>
                  <a:schemeClr val="tx1"/>
                </a:solidFill>
              </a:rPr>
              <a:t>central abstractions of OS</a:t>
            </a:r>
          </a:p>
        </p:txBody>
      </p:sp>
      <p:grpSp>
        <p:nvGrpSpPr>
          <p:cNvPr id="7" name="Group 6">
            <a:extLst>
              <a:ext uri="{FF2B5EF4-FFF2-40B4-BE49-F238E27FC236}">
                <a16:creationId xmlns:a16="http://schemas.microsoft.com/office/drawing/2014/main" id="{D54169A5-D962-6843-361A-506210AE42C9}"/>
              </a:ext>
              <a:ext uri="{C183D7F6-B498-43B3-948B-1728B52AA6E4}">
                <adec:decorative xmlns:adec="http://schemas.microsoft.com/office/drawing/2017/decorative" val="1"/>
              </a:ext>
            </a:extLst>
          </p:cNvPr>
          <p:cNvGrpSpPr/>
          <p:nvPr/>
        </p:nvGrpSpPr>
        <p:grpSpPr>
          <a:xfrm>
            <a:off x="722965" y="2096532"/>
            <a:ext cx="416693" cy="461665"/>
            <a:chOff x="875365" y="3406513"/>
            <a:chExt cx="416693" cy="461665"/>
          </a:xfrm>
        </p:grpSpPr>
        <p:sp>
          <p:nvSpPr>
            <p:cNvPr id="8" name="Oval 7">
              <a:extLst>
                <a:ext uri="{FF2B5EF4-FFF2-40B4-BE49-F238E27FC236}">
                  <a16:creationId xmlns:a16="http://schemas.microsoft.com/office/drawing/2014/main" id="{E6703E90-12CF-2347-4B8A-82A1BA820938}"/>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 name="TextBox 8">
              <a:extLst>
                <a:ext uri="{FF2B5EF4-FFF2-40B4-BE49-F238E27FC236}">
                  <a16:creationId xmlns:a16="http://schemas.microsoft.com/office/drawing/2014/main" id="{B1C9110A-B4A5-3EC9-20F6-EEC97FA57E74}"/>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10" name="Group 9">
            <a:extLst>
              <a:ext uri="{FF2B5EF4-FFF2-40B4-BE49-F238E27FC236}">
                <a16:creationId xmlns:a16="http://schemas.microsoft.com/office/drawing/2014/main" id="{B9DF359A-28BF-D138-8508-72CC677DF27C}"/>
              </a:ext>
              <a:ext uri="{C183D7F6-B498-43B3-948B-1728B52AA6E4}">
                <adec:decorative xmlns:adec="http://schemas.microsoft.com/office/drawing/2017/decorative" val="1"/>
              </a:ext>
            </a:extLst>
          </p:cNvPr>
          <p:cNvGrpSpPr/>
          <p:nvPr/>
        </p:nvGrpSpPr>
        <p:grpSpPr>
          <a:xfrm>
            <a:off x="722965" y="3738027"/>
            <a:ext cx="416693" cy="461665"/>
            <a:chOff x="875365" y="3406513"/>
            <a:chExt cx="416693" cy="461665"/>
          </a:xfrm>
        </p:grpSpPr>
        <p:sp>
          <p:nvSpPr>
            <p:cNvPr id="11" name="Oval 10">
              <a:extLst>
                <a:ext uri="{FF2B5EF4-FFF2-40B4-BE49-F238E27FC236}">
                  <a16:creationId xmlns:a16="http://schemas.microsoft.com/office/drawing/2014/main" id="{36552BAD-2E5D-07EA-7581-5DB52DAED06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extBox 11">
              <a:extLst>
                <a:ext uri="{FF2B5EF4-FFF2-40B4-BE49-F238E27FC236}">
                  <a16:creationId xmlns:a16="http://schemas.microsoft.com/office/drawing/2014/main" id="{EA6A1F2D-0AEB-1425-F843-B818219B8B69}"/>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grpSp>
        <p:nvGrpSpPr>
          <p:cNvPr id="13" name="Group 12">
            <a:extLst>
              <a:ext uri="{FF2B5EF4-FFF2-40B4-BE49-F238E27FC236}">
                <a16:creationId xmlns:a16="http://schemas.microsoft.com/office/drawing/2014/main" id="{58A64223-AEF3-31FF-CC5F-7FF8B41EB7FC}"/>
              </a:ext>
              <a:ext uri="{C183D7F6-B498-43B3-948B-1728B52AA6E4}">
                <adec:decorative xmlns:adec="http://schemas.microsoft.com/office/drawing/2017/decorative" val="1"/>
              </a:ext>
            </a:extLst>
          </p:cNvPr>
          <p:cNvGrpSpPr/>
          <p:nvPr/>
        </p:nvGrpSpPr>
        <p:grpSpPr>
          <a:xfrm>
            <a:off x="722965" y="5194855"/>
            <a:ext cx="416693" cy="461665"/>
            <a:chOff x="875365" y="3406513"/>
            <a:chExt cx="416693" cy="461665"/>
          </a:xfrm>
        </p:grpSpPr>
        <p:sp>
          <p:nvSpPr>
            <p:cNvPr id="14" name="Oval 13">
              <a:extLst>
                <a:ext uri="{FF2B5EF4-FFF2-40B4-BE49-F238E27FC236}">
                  <a16:creationId xmlns:a16="http://schemas.microsoft.com/office/drawing/2014/main" id="{F93FDB30-851C-9C0C-E9B8-0D21D835F49F}"/>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1B1ABA2-5CE1-66FE-421D-03CD47BEFC08}"/>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p>
          </p:txBody>
        </p:sp>
      </p:grpSp>
    </p:spTree>
    <p:extLst>
      <p:ext uri="{BB962C8B-B14F-4D97-AF65-F5344CB8AC3E}">
        <p14:creationId xmlns:p14="http://schemas.microsoft.com/office/powerpoint/2010/main" val="32392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Lst>
  </p:timing>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42C2-BE1E-EC4C-86EB-579920C9F9A9}"/>
              </a:ext>
            </a:extLst>
          </p:cNvPr>
          <p:cNvSpPr>
            <a:spLocks noGrp="1"/>
          </p:cNvSpPr>
          <p:nvPr>
            <p:ph type="title"/>
          </p:nvPr>
        </p:nvSpPr>
        <p:spPr/>
        <p:txBody>
          <a:bodyPr/>
          <a:lstStyle/>
          <a:p>
            <a:r>
              <a:rPr lang="en-US" dirty="0"/>
              <a:t>Thank You For Watching</a:t>
            </a:r>
          </a:p>
        </p:txBody>
      </p:sp>
    </p:spTree>
    <p:extLst>
      <p:ext uri="{BB962C8B-B14F-4D97-AF65-F5344CB8AC3E}">
        <p14:creationId xmlns:p14="http://schemas.microsoft.com/office/powerpoint/2010/main" val="4151904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18756"/>
            <a:ext cx="10756641" cy="4334520"/>
          </a:xfrm>
        </p:spPr>
        <p:txBody>
          <a:bodyPr/>
          <a:lstStyle/>
          <a:p>
            <a:pPr marL="285750" indent="-285750">
              <a:lnSpc>
                <a:spcPct val="100000"/>
              </a:lnSpc>
              <a:buFont typeface="Arial" panose="020B0604020202020204" pitchFamily="34" charset="0"/>
              <a:buChar char="•"/>
            </a:pPr>
            <a:r>
              <a:rPr lang="en-US" sz="1800" dirty="0"/>
              <a:t>Columbia University. (2001). </a:t>
            </a:r>
            <a:r>
              <a:rPr lang="en-US" sz="1800" i="1" dirty="0"/>
              <a:t>Image of a plugboard </a:t>
            </a:r>
            <a:r>
              <a:rPr lang="en-US" sz="1800" dirty="0"/>
              <a:t>[Online Image]. Columbia University. </a:t>
            </a:r>
            <a:r>
              <a:rPr lang="en-US" sz="1800" dirty="0">
                <a:hlinkClick r:id="rId3"/>
              </a:rPr>
              <a:t>http://www.columbia.edu/cu/computinghistory/plugboard.html</a:t>
            </a:r>
            <a:r>
              <a:rPr lang="en-US" sz="1800" dirty="0"/>
              <a:t> </a:t>
            </a:r>
            <a:endParaRPr lang="en-US" sz="1800" dirty="0">
              <a:solidFill>
                <a:schemeClr val="bg1"/>
              </a:solidFill>
            </a:endParaRPr>
          </a:p>
          <a:p>
            <a:pPr marL="285750" indent="-285750">
              <a:lnSpc>
                <a:spcPct val="100000"/>
              </a:lnSpc>
              <a:buFont typeface="Arial" panose="020B0604020202020204" pitchFamily="34" charset="0"/>
              <a:buChar char="•"/>
            </a:pPr>
            <a:r>
              <a:rPr lang="en-US" sz="1800" dirty="0">
                <a:solidFill>
                  <a:schemeClr val="bg1"/>
                </a:solidFill>
              </a:rPr>
              <a:t>Cushing Memorial Library and Archives, Texas A&amp;M. (2009). </a:t>
            </a:r>
            <a:r>
              <a:rPr lang="en-US" sz="1800" i="1" dirty="0">
                <a:solidFill>
                  <a:schemeClr val="bg1"/>
                </a:solidFill>
              </a:rPr>
              <a:t>Image of IBM 650 </a:t>
            </a:r>
            <a:r>
              <a:rPr lang="en-US" sz="1800" dirty="0">
                <a:solidFill>
                  <a:schemeClr val="bg1"/>
                </a:solidFill>
              </a:rPr>
              <a:t>[Online Image]. </a:t>
            </a:r>
            <a:r>
              <a:rPr lang="en-US" sz="1800" dirty="0"/>
              <a:t>Wikimedia Commons. </a:t>
            </a:r>
            <a:r>
              <a:rPr lang="en-US" sz="1800" dirty="0">
                <a:hlinkClick r:id="rId4"/>
              </a:rPr>
              <a:t>https://commons.wikimedia.org/wiki/File:IBM_650_with_front_open.jpg</a:t>
            </a:r>
            <a:r>
              <a:rPr lang="en-US" sz="1800" dirty="0"/>
              <a:t> </a:t>
            </a:r>
            <a:endParaRPr lang="en-US" sz="1800" dirty="0">
              <a:solidFill>
                <a:schemeClr val="bg1"/>
              </a:solidFill>
            </a:endParaRPr>
          </a:p>
          <a:p>
            <a:pPr marL="285750" indent="-285750">
              <a:lnSpc>
                <a:spcPct val="100000"/>
              </a:lnSpc>
              <a:buFont typeface="Arial" panose="020B0604020202020204" pitchFamily="34" charset="0"/>
              <a:buChar char="•"/>
            </a:pPr>
            <a:r>
              <a:rPr lang="en-US" sz="1800" dirty="0">
                <a:solidFill>
                  <a:schemeClr val="bg1"/>
                </a:solidFill>
              </a:rPr>
              <a:t>Elliot, T. (2011). </a:t>
            </a:r>
            <a:r>
              <a:rPr lang="en-US" sz="1800" i="1" dirty="0">
                <a:solidFill>
                  <a:schemeClr val="bg1"/>
                </a:solidFill>
              </a:rPr>
              <a:t>Image of vacuum tubes, transistors, and circuits </a:t>
            </a:r>
            <a:r>
              <a:rPr lang="en-US" sz="1800" dirty="0">
                <a:solidFill>
                  <a:schemeClr val="bg1"/>
                </a:solidFill>
              </a:rPr>
              <a:t>[Online Image]. </a:t>
            </a:r>
            <a:r>
              <a:rPr lang="en-US" sz="1800" dirty="0"/>
              <a:t>Timo Elliot. </a:t>
            </a:r>
            <a:r>
              <a:rPr lang="en-US" sz="1800" dirty="0">
                <a:hlinkClick r:id="rId5"/>
              </a:rPr>
              <a:t>https://timoelliott.com/blog/2011/03/why-the-last-decade-of-bi-best-practice-architecture-is-rapidly-becoming-obsolete.html</a:t>
            </a:r>
            <a:r>
              <a:rPr lang="en-US" sz="1800" dirty="0"/>
              <a:t> </a:t>
            </a:r>
            <a:endParaRPr lang="en-US" sz="1800" dirty="0">
              <a:solidFill>
                <a:schemeClr val="bg1"/>
              </a:solidFill>
            </a:endParaRPr>
          </a:p>
          <a:p>
            <a:pPr marL="285750" indent="-285750">
              <a:lnSpc>
                <a:spcPct val="100000"/>
              </a:lnSpc>
              <a:buFont typeface="Arial" panose="020B0604020202020204" pitchFamily="34" charset="0"/>
              <a:buChar char="•"/>
            </a:pPr>
            <a:r>
              <a:rPr lang="en-US" sz="1800" dirty="0">
                <a:solidFill>
                  <a:schemeClr val="bg1"/>
                </a:solidFill>
              </a:rPr>
              <a:t>Fisher, D. (2008). </a:t>
            </a:r>
            <a:r>
              <a:rPr lang="en-US" sz="1800" i="1" dirty="0">
                <a:solidFill>
                  <a:schemeClr val="bg1"/>
                </a:solidFill>
              </a:rPr>
              <a:t>Image of IBM vacuum tubes </a:t>
            </a:r>
            <a:r>
              <a:rPr lang="en-US" sz="1800" dirty="0">
                <a:solidFill>
                  <a:schemeClr val="bg1"/>
                </a:solidFill>
              </a:rPr>
              <a:t>[Online Image]. Wikimedia Commons. </a:t>
            </a:r>
            <a:r>
              <a:rPr lang="en-US" sz="1800" dirty="0">
                <a:solidFill>
                  <a:schemeClr val="bg1"/>
                </a:solidFill>
                <a:hlinkClick r:id="rId6"/>
              </a:rPr>
              <a:t>https://commons.wikimedia.org/wiki/File:Ibm-tube.jpg</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Freedman, A. &amp; Morrison, I. (2022). </a:t>
            </a:r>
            <a:r>
              <a:rPr lang="en-US" sz="1800" i="1" dirty="0">
                <a:solidFill>
                  <a:schemeClr val="bg1"/>
                </a:solidFill>
              </a:rPr>
              <a:t>Graphic illustration of how a computer stores bits </a:t>
            </a:r>
            <a:r>
              <a:rPr lang="en-US" sz="1800" dirty="0">
                <a:solidFill>
                  <a:schemeClr val="bg1"/>
                </a:solidFill>
              </a:rPr>
              <a:t>[Online Image]. Computer Language Company. </a:t>
            </a:r>
            <a:r>
              <a:rPr lang="en-US" sz="1800" dirty="0">
                <a:solidFill>
                  <a:schemeClr val="bg1"/>
                </a:solidFill>
                <a:hlinkClick r:id="rId7"/>
              </a:rPr>
              <a:t>https://www.computerlanguage.com/results.php?definition=bit</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IBM. (2022). </a:t>
            </a:r>
            <a:r>
              <a:rPr lang="en-US" sz="1800" i="1" dirty="0">
                <a:solidFill>
                  <a:schemeClr val="bg1"/>
                </a:solidFill>
              </a:rPr>
              <a:t>Drawing of early batch systems </a:t>
            </a:r>
            <a:r>
              <a:rPr lang="en-US" sz="1800" dirty="0">
                <a:solidFill>
                  <a:schemeClr val="bg1"/>
                </a:solidFill>
              </a:rPr>
              <a:t>[Online Image]. IBM. </a:t>
            </a:r>
            <a:r>
              <a:rPr lang="en-US" sz="1800" dirty="0">
                <a:solidFill>
                  <a:schemeClr val="bg1"/>
                </a:solidFill>
                <a:hlinkClick r:id="rId8"/>
              </a:rPr>
              <a:t>https://www.ibm.com/ibm/history/ibm100/us/en/icons/mainframe/breakthroughs/</a:t>
            </a:r>
            <a:r>
              <a:rPr lang="en-US" sz="1800" dirty="0">
                <a:solidFill>
                  <a:schemeClr val="bg1"/>
                </a:solidFill>
              </a:rPr>
              <a:t> </a:t>
            </a:r>
          </a:p>
        </p:txBody>
      </p:sp>
    </p:spTree>
    <p:extLst>
      <p:ext uri="{BB962C8B-B14F-4D97-AF65-F5344CB8AC3E}">
        <p14:creationId xmlns:p14="http://schemas.microsoft.com/office/powerpoint/2010/main" val="3882759151"/>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18756"/>
            <a:ext cx="10756641" cy="4057521"/>
          </a:xfrm>
        </p:spPr>
        <p:txBody>
          <a:bodyPr/>
          <a:lstStyle/>
          <a:p>
            <a:pPr marL="285750" indent="-285750">
              <a:lnSpc>
                <a:spcPct val="100000"/>
              </a:lnSpc>
              <a:buFont typeface="Arial" panose="020B0604020202020204" pitchFamily="34" charset="0"/>
              <a:buChar char="•"/>
            </a:pPr>
            <a:r>
              <a:rPr lang="en-US" sz="1800" dirty="0">
                <a:solidFill>
                  <a:schemeClr val="bg1"/>
                </a:solidFill>
              </a:rPr>
              <a:t>Include Help. (2019). </a:t>
            </a:r>
            <a:r>
              <a:rPr lang="en-US" sz="1800" i="1" dirty="0">
                <a:solidFill>
                  <a:schemeClr val="bg1"/>
                </a:solidFill>
              </a:rPr>
              <a:t>Diagram of computer network </a:t>
            </a:r>
            <a:r>
              <a:rPr lang="en-US" sz="1800" dirty="0">
                <a:solidFill>
                  <a:schemeClr val="bg1"/>
                </a:solidFill>
              </a:rPr>
              <a:t>[Online Image]. Include Help. </a:t>
            </a:r>
            <a:r>
              <a:rPr lang="en-US" sz="1800" dirty="0">
                <a:solidFill>
                  <a:schemeClr val="bg1"/>
                </a:solidFill>
                <a:hlinkClick r:id="rId2"/>
              </a:rPr>
              <a:t>https://www.includehelp.com/computer-networks/line-configuration-in-computer-networks.aspx</a:t>
            </a:r>
            <a:r>
              <a:rPr lang="en-US" sz="1800" dirty="0">
                <a:solidFill>
                  <a:schemeClr val="bg1"/>
                </a:solidFill>
              </a:rPr>
              <a:t> </a:t>
            </a:r>
          </a:p>
          <a:p>
            <a:pPr marL="285750" indent="-285750">
              <a:lnSpc>
                <a:spcPct val="100000"/>
              </a:lnSpc>
              <a:buFont typeface="Arial" panose="020B0604020202020204" pitchFamily="34" charset="0"/>
              <a:buChar char="•"/>
            </a:pPr>
            <a:r>
              <a:rPr lang="en-US" sz="1800" dirty="0" err="1">
                <a:solidFill>
                  <a:schemeClr val="bg1"/>
                </a:solidFill>
              </a:rPr>
              <a:t>Mahlum</a:t>
            </a:r>
            <a:r>
              <a:rPr lang="en-US" sz="1800" dirty="0">
                <a:solidFill>
                  <a:schemeClr val="bg1"/>
                </a:solidFill>
              </a:rPr>
              <a:t>. (2008). </a:t>
            </a:r>
            <a:r>
              <a:rPr lang="en-US" sz="1800" i="1" dirty="0">
                <a:solidFill>
                  <a:schemeClr val="bg1"/>
                </a:solidFill>
              </a:rPr>
              <a:t>Image of IBM 650 </a:t>
            </a:r>
            <a:r>
              <a:rPr lang="en-US" sz="1800" dirty="0">
                <a:solidFill>
                  <a:schemeClr val="bg1"/>
                </a:solidFill>
              </a:rPr>
              <a:t>[Online Image]. Wikimedia Commons. </a:t>
            </a:r>
            <a:r>
              <a:rPr lang="en-US" sz="1800" dirty="0">
                <a:solidFill>
                  <a:schemeClr val="bg1"/>
                </a:solidFill>
                <a:hlinkClick r:id="rId3"/>
              </a:rPr>
              <a:t>https://commons.wikimedia.org/wiki/File:IBM_650_EMMA.jpg</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Reinhold, A. (2006). </a:t>
            </a:r>
            <a:r>
              <a:rPr lang="en-US" sz="1800" i="1" dirty="0">
                <a:solidFill>
                  <a:schemeClr val="bg1"/>
                </a:solidFill>
              </a:rPr>
              <a:t>Image of perforated cards </a:t>
            </a:r>
            <a:r>
              <a:rPr lang="en-US" sz="1800" dirty="0">
                <a:solidFill>
                  <a:schemeClr val="bg1"/>
                </a:solidFill>
              </a:rPr>
              <a:t>[Online Image]. Wikimedia Commons. </a:t>
            </a:r>
            <a:r>
              <a:rPr lang="en-US" sz="1800" dirty="0">
                <a:solidFill>
                  <a:schemeClr val="bg1"/>
                </a:solidFill>
                <a:hlinkClick r:id="rId4"/>
              </a:rPr>
              <a:t>https://commons.wikimedia.org/wiki/File:Punched_card_program_deck.agr.jpg</a:t>
            </a:r>
            <a:r>
              <a:rPr lang="en-US" sz="1800" dirty="0">
                <a:solidFill>
                  <a:schemeClr val="bg1"/>
                </a:solidFill>
              </a:rPr>
              <a:t> </a:t>
            </a:r>
          </a:p>
          <a:p>
            <a:pPr marL="285750" indent="-285750">
              <a:lnSpc>
                <a:spcPct val="100000"/>
              </a:lnSpc>
              <a:buFont typeface="Arial" panose="020B0604020202020204" pitchFamily="34" charset="0"/>
              <a:buChar char="•"/>
            </a:pPr>
            <a:r>
              <a:rPr lang="en-US" sz="1800" dirty="0" err="1">
                <a:solidFill>
                  <a:schemeClr val="bg1"/>
                </a:solidFill>
              </a:rPr>
              <a:t>Roijakkers</a:t>
            </a:r>
            <a:r>
              <a:rPr lang="en-US" sz="1800" dirty="0">
                <a:solidFill>
                  <a:schemeClr val="bg1"/>
                </a:solidFill>
              </a:rPr>
              <a:t>, I. (2022). </a:t>
            </a:r>
            <a:r>
              <a:rPr lang="en-US" sz="1800" i="1" dirty="0">
                <a:solidFill>
                  <a:schemeClr val="bg1"/>
                </a:solidFill>
              </a:rPr>
              <a:t>Transistor icon</a:t>
            </a:r>
            <a:r>
              <a:rPr lang="en-US" sz="1800" dirty="0">
                <a:solidFill>
                  <a:schemeClr val="bg1"/>
                </a:solidFill>
              </a:rPr>
              <a:t> [Online Image]. The Noun Project. </a:t>
            </a:r>
            <a:r>
              <a:rPr lang="en-US" sz="1800" dirty="0">
                <a:solidFill>
                  <a:schemeClr val="bg1"/>
                </a:solidFill>
                <a:hlinkClick r:id="rId5"/>
              </a:rPr>
              <a:t>https://thenounproject.com/icon/transistor-319957/</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Semantic Scholar. (2022). </a:t>
            </a:r>
            <a:r>
              <a:rPr lang="en-US" sz="1800" i="1" dirty="0">
                <a:solidFill>
                  <a:schemeClr val="bg1"/>
                </a:solidFill>
              </a:rPr>
              <a:t>Diagram of history of operating systems </a:t>
            </a:r>
            <a:r>
              <a:rPr lang="en-US" sz="1800" dirty="0">
                <a:solidFill>
                  <a:schemeClr val="bg1"/>
                </a:solidFill>
              </a:rPr>
              <a:t>[Online Image]. Semantic Scholar. </a:t>
            </a:r>
            <a:r>
              <a:rPr lang="en-US" sz="1800" dirty="0">
                <a:solidFill>
                  <a:schemeClr val="bg1"/>
                </a:solidFill>
                <a:hlinkClick r:id="rId6"/>
              </a:rPr>
              <a:t>https://www.semanticscholar.org/paper/2-History-of-Operating-Systems-1.2.1-the-First-and-Sec./ea1b86a65a09988d6dd3f92de7cd34c6a1870496</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Tanenbaum, A. S. &amp; Bos, H. (2015). </a:t>
            </a:r>
            <a:r>
              <a:rPr lang="en-US" sz="1800" i="1" dirty="0">
                <a:solidFill>
                  <a:schemeClr val="bg1"/>
                </a:solidFill>
              </a:rPr>
              <a:t>Modern Operating Systems</a:t>
            </a:r>
            <a:r>
              <a:rPr lang="en-US" sz="1800" dirty="0">
                <a:solidFill>
                  <a:schemeClr val="bg1"/>
                </a:solidFill>
              </a:rPr>
              <a:t> </a:t>
            </a:r>
            <a:r>
              <a:rPr lang="en-US" sz="1800" dirty="0"/>
              <a:t>(4</a:t>
            </a:r>
            <a:r>
              <a:rPr lang="en-US" sz="1800" baseline="30000" dirty="0"/>
              <a:t>th</a:t>
            </a:r>
            <a:r>
              <a:rPr lang="en-US" sz="1800" dirty="0"/>
              <a:t> ed.). Pearson.</a:t>
            </a:r>
          </a:p>
        </p:txBody>
      </p:sp>
    </p:spTree>
    <p:extLst>
      <p:ext uri="{BB962C8B-B14F-4D97-AF65-F5344CB8AC3E}">
        <p14:creationId xmlns:p14="http://schemas.microsoft.com/office/powerpoint/2010/main" val="1821701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18756"/>
            <a:ext cx="10756641" cy="2010807"/>
          </a:xfrm>
        </p:spPr>
        <p:txBody>
          <a:bodyPr/>
          <a:lstStyle/>
          <a:p>
            <a:pPr marL="285750" indent="-285750">
              <a:lnSpc>
                <a:spcPct val="100000"/>
              </a:lnSpc>
              <a:buFont typeface="Arial" panose="020B0604020202020204" pitchFamily="34" charset="0"/>
              <a:buChar char="•"/>
            </a:pPr>
            <a:r>
              <a:rPr lang="en-US" sz="1800" dirty="0">
                <a:solidFill>
                  <a:schemeClr val="bg1"/>
                </a:solidFill>
              </a:rPr>
              <a:t>Virtue, M. (2017, July 5). </a:t>
            </a:r>
            <a:r>
              <a:rPr lang="en-US" sz="1800" i="1" dirty="0">
                <a:solidFill>
                  <a:schemeClr val="bg1"/>
                </a:solidFill>
              </a:rPr>
              <a:t>Screenshot of a folder structure </a:t>
            </a:r>
            <a:r>
              <a:rPr lang="en-US" sz="1800" dirty="0">
                <a:solidFill>
                  <a:schemeClr val="bg1"/>
                </a:solidFill>
              </a:rPr>
              <a:t>[Online Image]. How-To Geek. </a:t>
            </a:r>
            <a:r>
              <a:rPr lang="en-US" sz="1800" dirty="0">
                <a:solidFill>
                  <a:schemeClr val="bg1"/>
                </a:solidFill>
                <a:hlinkClick r:id="rId2"/>
              </a:rPr>
              <a:t>https://www.howtogeek.com/howto/15677/zen-and-the-art-of-file-and-folder-organization/</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Ward, W. W. (2014, January 27). </a:t>
            </a:r>
            <a:r>
              <a:rPr lang="en-US" sz="1800" i="1" dirty="0">
                <a:solidFill>
                  <a:schemeClr val="bg1"/>
                </a:solidFill>
              </a:rPr>
              <a:t>Image of a one-man band </a:t>
            </a:r>
            <a:r>
              <a:rPr lang="en-US" sz="1800" dirty="0">
                <a:solidFill>
                  <a:schemeClr val="bg1"/>
                </a:solidFill>
              </a:rPr>
              <a:t>[Online Image]. Wikimedia Commons. </a:t>
            </a:r>
            <a:r>
              <a:rPr lang="en-US" sz="1800" dirty="0">
                <a:solidFill>
                  <a:schemeClr val="bg1"/>
                </a:solidFill>
                <a:hlinkClick r:id="rId3"/>
              </a:rPr>
              <a:t>https://commons.wikimedia.org/wiki/File:One-man_band_street_performer_-_3.jpg</a:t>
            </a:r>
            <a:r>
              <a:rPr lang="en-US" sz="1800" dirty="0">
                <a:solidFill>
                  <a:schemeClr val="bg1"/>
                </a:solidFill>
              </a:rPr>
              <a:t> </a:t>
            </a:r>
          </a:p>
          <a:p>
            <a:pPr marL="285750" indent="-285750">
              <a:lnSpc>
                <a:spcPct val="100000"/>
              </a:lnSpc>
              <a:buFont typeface="Arial" panose="020B0604020202020204" pitchFamily="34" charset="0"/>
              <a:buChar char="•"/>
            </a:pPr>
            <a:r>
              <a:rPr lang="en-US" sz="1800" dirty="0" err="1"/>
              <a:t>Weik</a:t>
            </a:r>
            <a:r>
              <a:rPr lang="en-US" sz="1800" dirty="0"/>
              <a:t>, M. H. (1961). </a:t>
            </a:r>
            <a:r>
              <a:rPr lang="en-US" sz="1800" i="1" dirty="0"/>
              <a:t>Image of people working with a UNIVAC </a:t>
            </a:r>
            <a:r>
              <a:rPr lang="en-US" sz="1800" dirty="0"/>
              <a:t>[Online Image]. Wikimedia Commons. </a:t>
            </a:r>
            <a:r>
              <a:rPr lang="en-US" sz="1800" dirty="0">
                <a:hlinkClick r:id="rId4"/>
              </a:rPr>
              <a:t>https://commons.wikimedia.org/wiki/File:UNIVAC-120_BRL61-0890.jpg</a:t>
            </a:r>
            <a:r>
              <a:rPr lang="en-US" sz="1800" dirty="0"/>
              <a:t> </a:t>
            </a:r>
            <a:endParaRPr lang="en-US" sz="1800" dirty="0">
              <a:solidFill>
                <a:schemeClr val="bg1"/>
              </a:solidFill>
            </a:endParaRPr>
          </a:p>
        </p:txBody>
      </p:sp>
    </p:spTree>
    <p:extLst>
      <p:ext uri="{BB962C8B-B14F-4D97-AF65-F5344CB8AC3E}">
        <p14:creationId xmlns:p14="http://schemas.microsoft.com/office/powerpoint/2010/main" val="1328311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Terminology</a:t>
            </a:r>
          </a:p>
        </p:txBody>
      </p:sp>
      <p:sp>
        <p:nvSpPr>
          <p:cNvPr id="11" name="Text Placeholder 1">
            <a:extLst>
              <a:ext uri="{FF2B5EF4-FFF2-40B4-BE49-F238E27FC236}">
                <a16:creationId xmlns:a16="http://schemas.microsoft.com/office/drawing/2014/main" id="{5131FC22-6745-BF91-B5D6-3326A4902A08}"/>
              </a:ext>
            </a:extLst>
          </p:cNvPr>
          <p:cNvSpPr txBox="1">
            <a:spLocks/>
          </p:cNvSpPr>
          <p:nvPr/>
        </p:nvSpPr>
        <p:spPr>
          <a:xfrm>
            <a:off x="1206500" y="2295441"/>
            <a:ext cx="4580687" cy="2257028"/>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Algorithm</a:t>
            </a:r>
            <a:endParaRPr lang="en-US" b="1" dirty="0">
              <a:solidFill>
                <a:schemeClr val="tx1"/>
              </a:solidFill>
            </a:endParaRPr>
          </a:p>
          <a:p>
            <a:pPr marL="342900" indent="-342900">
              <a:lnSpc>
                <a:spcPct val="100000"/>
              </a:lnSpc>
              <a:buClr>
                <a:schemeClr val="tx1"/>
              </a:buClr>
              <a:buFont typeface="Arial" panose="020B0604020202020204" pitchFamily="34" charset="0"/>
              <a:buChar char="•"/>
            </a:pPr>
            <a:r>
              <a:rPr lang="en-US" dirty="0"/>
              <a:t>A set of instructions with finite initial store and state, a starting point, and unambiguous ordering until the endpoint (halt)</a:t>
            </a:r>
          </a:p>
          <a:p>
            <a:pPr marL="342900" indent="-342900">
              <a:lnSpc>
                <a:spcPct val="100000"/>
              </a:lnSpc>
              <a:buClr>
                <a:schemeClr val="tx1"/>
              </a:buClr>
              <a:buFont typeface="Arial" panose="020B0604020202020204" pitchFamily="34" charset="0"/>
              <a:buChar char="•"/>
            </a:pPr>
            <a:r>
              <a:rPr lang="en-US" dirty="0"/>
              <a:t>Flow chart / pseudocode</a:t>
            </a:r>
          </a:p>
        </p:txBody>
      </p:sp>
      <p:grpSp>
        <p:nvGrpSpPr>
          <p:cNvPr id="12" name="Group 11">
            <a:extLst>
              <a:ext uri="{FF2B5EF4-FFF2-40B4-BE49-F238E27FC236}">
                <a16:creationId xmlns:a16="http://schemas.microsoft.com/office/drawing/2014/main" id="{E6955990-D483-79ED-4ED3-3DADD5FCB5A0}"/>
              </a:ext>
              <a:ext uri="{C183D7F6-B498-43B3-948B-1728B52AA6E4}">
                <adec:decorative xmlns:adec="http://schemas.microsoft.com/office/drawing/2017/decorative" val="1"/>
              </a:ext>
            </a:extLst>
          </p:cNvPr>
          <p:cNvGrpSpPr/>
          <p:nvPr/>
        </p:nvGrpSpPr>
        <p:grpSpPr>
          <a:xfrm>
            <a:off x="722965" y="2295441"/>
            <a:ext cx="416693" cy="461665"/>
            <a:chOff x="875365" y="3406513"/>
            <a:chExt cx="416693" cy="461665"/>
          </a:xfrm>
        </p:grpSpPr>
        <p:sp>
          <p:nvSpPr>
            <p:cNvPr id="13" name="Oval 12">
              <a:extLst>
                <a:ext uri="{FF2B5EF4-FFF2-40B4-BE49-F238E27FC236}">
                  <a16:creationId xmlns:a16="http://schemas.microsoft.com/office/drawing/2014/main" id="{2E961618-128D-9E51-B763-E0511BF262B4}"/>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4" name="TextBox 13">
              <a:extLst>
                <a:ext uri="{FF2B5EF4-FFF2-40B4-BE49-F238E27FC236}">
                  <a16:creationId xmlns:a16="http://schemas.microsoft.com/office/drawing/2014/main" id="{550426DE-A0AA-5150-E467-DE66A246ADB7}"/>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5" name="Text Placeholder 1">
            <a:extLst>
              <a:ext uri="{FF2B5EF4-FFF2-40B4-BE49-F238E27FC236}">
                <a16:creationId xmlns:a16="http://schemas.microsoft.com/office/drawing/2014/main" id="{20D9E5C1-4F32-7749-B84D-D87A48444449}"/>
              </a:ext>
            </a:extLst>
          </p:cNvPr>
          <p:cNvSpPr txBox="1">
            <a:spLocks/>
          </p:cNvSpPr>
          <p:nvPr/>
        </p:nvSpPr>
        <p:spPr>
          <a:xfrm>
            <a:off x="6579535" y="2295441"/>
            <a:ext cx="4889500" cy="164147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Program</a:t>
            </a:r>
            <a:endParaRPr lang="en-US" b="1" dirty="0">
              <a:solidFill>
                <a:schemeClr val="tx1"/>
              </a:solidFill>
            </a:endParaRPr>
          </a:p>
          <a:p>
            <a:pPr marL="342900" indent="-342900">
              <a:lnSpc>
                <a:spcPct val="100000"/>
              </a:lnSpc>
              <a:buClr>
                <a:schemeClr val="tx1"/>
              </a:buClr>
              <a:buFont typeface="Arial" panose="020B0604020202020204" pitchFamily="34" charset="0"/>
              <a:buChar char="•"/>
            </a:pPr>
            <a:r>
              <a:rPr lang="en-US" dirty="0"/>
              <a:t>The sequence of instructions that embody an algorithm</a:t>
            </a:r>
          </a:p>
          <a:p>
            <a:pPr marL="342900" indent="-342900">
              <a:lnSpc>
                <a:spcPct val="100000"/>
              </a:lnSpc>
              <a:buClr>
                <a:schemeClr val="tx1"/>
              </a:buClr>
              <a:buFont typeface="Arial" panose="020B0604020202020204" pitchFamily="34" charset="0"/>
              <a:buChar char="•"/>
            </a:pPr>
            <a:r>
              <a:rPr lang="en-US" dirty="0"/>
              <a:t>Source </a:t>
            </a:r>
            <a:r>
              <a:rPr lang="en-US" dirty="0">
                <a:sym typeface="Wingdings" panose="05000000000000000000" pitchFamily="2" charset="2"/>
              </a:rPr>
              <a:t> </a:t>
            </a:r>
            <a:r>
              <a:rPr lang="en-US" dirty="0"/>
              <a:t>Assembly </a:t>
            </a:r>
            <a:r>
              <a:rPr lang="en-US" dirty="0">
                <a:sym typeface="Wingdings" panose="05000000000000000000" pitchFamily="2" charset="2"/>
              </a:rPr>
              <a:t></a:t>
            </a:r>
            <a:r>
              <a:rPr lang="en-US" dirty="0"/>
              <a:t> Machine Code</a:t>
            </a:r>
          </a:p>
        </p:txBody>
      </p:sp>
      <p:grpSp>
        <p:nvGrpSpPr>
          <p:cNvPr id="16" name="Group 15">
            <a:extLst>
              <a:ext uri="{FF2B5EF4-FFF2-40B4-BE49-F238E27FC236}">
                <a16:creationId xmlns:a16="http://schemas.microsoft.com/office/drawing/2014/main" id="{1579D70C-C91E-242F-86EF-29E6B4639BDF}"/>
              </a:ext>
              <a:ext uri="{C183D7F6-B498-43B3-948B-1728B52AA6E4}">
                <adec:decorative xmlns:adec="http://schemas.microsoft.com/office/drawing/2017/decorative" val="1"/>
              </a:ext>
            </a:extLst>
          </p:cNvPr>
          <p:cNvGrpSpPr/>
          <p:nvPr/>
        </p:nvGrpSpPr>
        <p:grpSpPr>
          <a:xfrm>
            <a:off x="6096000" y="2295441"/>
            <a:ext cx="416693" cy="461665"/>
            <a:chOff x="875365" y="3406513"/>
            <a:chExt cx="416693" cy="461665"/>
          </a:xfrm>
        </p:grpSpPr>
        <p:sp>
          <p:nvSpPr>
            <p:cNvPr id="17" name="Oval 16">
              <a:extLst>
                <a:ext uri="{FF2B5EF4-FFF2-40B4-BE49-F238E27FC236}">
                  <a16:creationId xmlns:a16="http://schemas.microsoft.com/office/drawing/2014/main" id="{B04FCB74-ED85-5626-E46D-284FEBBB760A}"/>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TextBox 17">
              <a:extLst>
                <a:ext uri="{FF2B5EF4-FFF2-40B4-BE49-F238E27FC236}">
                  <a16:creationId xmlns:a16="http://schemas.microsoft.com/office/drawing/2014/main" id="{FC0B0DF4-7CD9-46A2-CA01-ECD2DD18B47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Tree>
    <p:extLst>
      <p:ext uri="{BB962C8B-B14F-4D97-AF65-F5344CB8AC3E}">
        <p14:creationId xmlns:p14="http://schemas.microsoft.com/office/powerpoint/2010/main" val="23727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Terminology</a:t>
            </a:r>
          </a:p>
        </p:txBody>
      </p:sp>
      <p:sp>
        <p:nvSpPr>
          <p:cNvPr id="19" name="Text Placeholder 1">
            <a:extLst>
              <a:ext uri="{FF2B5EF4-FFF2-40B4-BE49-F238E27FC236}">
                <a16:creationId xmlns:a16="http://schemas.microsoft.com/office/drawing/2014/main" id="{B7D3CBAE-6C56-9312-EE77-E383FCD3679C}"/>
              </a:ext>
            </a:extLst>
          </p:cNvPr>
          <p:cNvSpPr txBox="1">
            <a:spLocks/>
          </p:cNvSpPr>
          <p:nvPr/>
        </p:nvSpPr>
        <p:spPr>
          <a:xfrm>
            <a:off x="1206500" y="2295441"/>
            <a:ext cx="4475067" cy="194925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Process</a:t>
            </a:r>
            <a:endParaRPr lang="en-US" b="1" dirty="0">
              <a:solidFill>
                <a:schemeClr val="tx1"/>
              </a:solidFill>
            </a:endParaRPr>
          </a:p>
          <a:p>
            <a:pPr marL="342900" indent="-342900">
              <a:lnSpc>
                <a:spcPct val="100000"/>
              </a:lnSpc>
              <a:buClr>
                <a:schemeClr val="tx1"/>
              </a:buClr>
              <a:buFont typeface="Arial" panose="020B0604020202020204" pitchFamily="34" charset="0"/>
              <a:buChar char="•"/>
            </a:pPr>
            <a:r>
              <a:rPr lang="en-US" dirty="0"/>
              <a:t>A program in execution</a:t>
            </a:r>
          </a:p>
          <a:p>
            <a:pPr marL="342900" indent="-342900">
              <a:lnSpc>
                <a:spcPct val="100000"/>
              </a:lnSpc>
              <a:buClr>
                <a:schemeClr val="tx1"/>
              </a:buClr>
              <a:buFont typeface="Arial" panose="020B0604020202020204" pitchFamily="34" charset="0"/>
              <a:buChar char="•"/>
            </a:pPr>
            <a:r>
              <a:rPr lang="en-US" dirty="0"/>
              <a:t>Program + process state (current instruction, state of memory / resources)</a:t>
            </a:r>
          </a:p>
        </p:txBody>
      </p:sp>
      <p:grpSp>
        <p:nvGrpSpPr>
          <p:cNvPr id="20" name="Group 19">
            <a:extLst>
              <a:ext uri="{FF2B5EF4-FFF2-40B4-BE49-F238E27FC236}">
                <a16:creationId xmlns:a16="http://schemas.microsoft.com/office/drawing/2014/main" id="{F36F8D88-3C26-A4C0-ECED-14584898965E}"/>
              </a:ext>
              <a:ext uri="{C183D7F6-B498-43B3-948B-1728B52AA6E4}">
                <adec:decorative xmlns:adec="http://schemas.microsoft.com/office/drawing/2017/decorative" val="1"/>
              </a:ext>
            </a:extLst>
          </p:cNvPr>
          <p:cNvGrpSpPr/>
          <p:nvPr/>
        </p:nvGrpSpPr>
        <p:grpSpPr>
          <a:xfrm>
            <a:off x="722965" y="2295441"/>
            <a:ext cx="416693" cy="461665"/>
            <a:chOff x="875365" y="3406513"/>
            <a:chExt cx="416693" cy="461665"/>
          </a:xfrm>
        </p:grpSpPr>
        <p:sp>
          <p:nvSpPr>
            <p:cNvPr id="21" name="Oval 20">
              <a:extLst>
                <a:ext uri="{FF2B5EF4-FFF2-40B4-BE49-F238E27FC236}">
                  <a16:creationId xmlns:a16="http://schemas.microsoft.com/office/drawing/2014/main" id="{0F624D4E-AD56-9069-92E9-6A8DA330FF7F}"/>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2" name="TextBox 21">
              <a:extLst>
                <a:ext uri="{FF2B5EF4-FFF2-40B4-BE49-F238E27FC236}">
                  <a16:creationId xmlns:a16="http://schemas.microsoft.com/office/drawing/2014/main" id="{66E98F4A-FB9F-2803-9010-497B10F950F9}"/>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3" name="Text Placeholder 1">
            <a:extLst>
              <a:ext uri="{FF2B5EF4-FFF2-40B4-BE49-F238E27FC236}">
                <a16:creationId xmlns:a16="http://schemas.microsoft.com/office/drawing/2014/main" id="{43B0EE8C-1FD3-67AC-07A0-10E994812E68}"/>
              </a:ext>
            </a:extLst>
          </p:cNvPr>
          <p:cNvSpPr txBox="1">
            <a:spLocks/>
          </p:cNvSpPr>
          <p:nvPr/>
        </p:nvSpPr>
        <p:spPr>
          <a:xfrm>
            <a:off x="6888350" y="2295441"/>
            <a:ext cx="4475067" cy="194925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Job</a:t>
            </a:r>
            <a:endParaRPr lang="en-US" b="1" dirty="0">
              <a:solidFill>
                <a:schemeClr val="tx1"/>
              </a:solidFill>
            </a:endParaRPr>
          </a:p>
          <a:p>
            <a:pPr marL="342900" indent="-342900">
              <a:lnSpc>
                <a:spcPct val="100000"/>
              </a:lnSpc>
              <a:buClr>
                <a:schemeClr val="tx1"/>
              </a:buClr>
              <a:buFont typeface="Arial" panose="020B0604020202020204" pitchFamily="34" charset="0"/>
              <a:buChar char="•"/>
            </a:pPr>
            <a:r>
              <a:rPr lang="en-US" dirty="0"/>
              <a:t>A task to be completed</a:t>
            </a:r>
          </a:p>
          <a:p>
            <a:pPr marL="342900" indent="-342900">
              <a:lnSpc>
                <a:spcPct val="100000"/>
              </a:lnSpc>
              <a:buClr>
                <a:schemeClr val="tx1"/>
              </a:buClr>
              <a:buFont typeface="Arial" panose="020B0604020202020204" pitchFamily="34" charset="0"/>
              <a:buChar char="•"/>
            </a:pPr>
            <a:r>
              <a:rPr lang="en-US" dirty="0"/>
              <a:t>Often a program (or collection thereof) awaiting execution or a process during execution</a:t>
            </a:r>
          </a:p>
        </p:txBody>
      </p:sp>
      <p:grpSp>
        <p:nvGrpSpPr>
          <p:cNvPr id="24" name="Group 23">
            <a:extLst>
              <a:ext uri="{FF2B5EF4-FFF2-40B4-BE49-F238E27FC236}">
                <a16:creationId xmlns:a16="http://schemas.microsoft.com/office/drawing/2014/main" id="{348AD404-F626-5EB0-6B8A-B49297B37C1C}"/>
              </a:ext>
              <a:ext uri="{C183D7F6-B498-43B3-948B-1728B52AA6E4}">
                <adec:decorative xmlns:adec="http://schemas.microsoft.com/office/drawing/2017/decorative" val="1"/>
              </a:ext>
            </a:extLst>
          </p:cNvPr>
          <p:cNvGrpSpPr/>
          <p:nvPr/>
        </p:nvGrpSpPr>
        <p:grpSpPr>
          <a:xfrm>
            <a:off x="6401870" y="2295441"/>
            <a:ext cx="416693" cy="461665"/>
            <a:chOff x="875365" y="3406513"/>
            <a:chExt cx="416693" cy="461665"/>
          </a:xfrm>
        </p:grpSpPr>
        <p:sp>
          <p:nvSpPr>
            <p:cNvPr id="25" name="Oval 24">
              <a:extLst>
                <a:ext uri="{FF2B5EF4-FFF2-40B4-BE49-F238E27FC236}">
                  <a16:creationId xmlns:a16="http://schemas.microsoft.com/office/drawing/2014/main" id="{51E79E1B-46D6-A02E-8171-71D7FA1F32B4}"/>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TextBox 25">
              <a:extLst>
                <a:ext uri="{FF2B5EF4-FFF2-40B4-BE49-F238E27FC236}">
                  <a16:creationId xmlns:a16="http://schemas.microsoft.com/office/drawing/2014/main" id="{C7C413B1-8084-61B7-13BD-ED670996E1EB}"/>
                </a:ext>
              </a:extLst>
            </p:cNvPr>
            <p:cNvSpPr txBox="1"/>
            <p:nvPr/>
          </p:nvSpPr>
          <p:spPr>
            <a:xfrm>
              <a:off x="888786" y="3406513"/>
              <a:ext cx="389851"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p>
          </p:txBody>
        </p:sp>
      </p:grpSp>
      <p:sp>
        <p:nvSpPr>
          <p:cNvPr id="28" name="TextBox 27">
            <a:extLst>
              <a:ext uri="{FF2B5EF4-FFF2-40B4-BE49-F238E27FC236}">
                <a16:creationId xmlns:a16="http://schemas.microsoft.com/office/drawing/2014/main" id="{C485C714-0B81-0E9D-E03E-E4290AA504A9}"/>
              </a:ext>
            </a:extLst>
          </p:cNvPr>
          <p:cNvSpPr txBox="1"/>
          <p:nvPr/>
        </p:nvSpPr>
        <p:spPr>
          <a:xfrm>
            <a:off x="2418065" y="4707996"/>
            <a:ext cx="7174046" cy="783193"/>
          </a:xfrm>
          <a:prstGeom prst="roundRect">
            <a:avLst/>
          </a:prstGeom>
          <a:noFill/>
          <a:ln w="19050">
            <a:solidFill>
              <a:schemeClr val="bg1"/>
            </a:solidFill>
          </a:ln>
        </p:spPr>
        <p:txBody>
          <a:bodyPr wrap="square" lIns="365760" tIns="45720" rIns="182880" bIns="45720" rtlCol="0">
            <a:spAutoFit/>
          </a:bodyPr>
          <a:lstStyle/>
          <a:p>
            <a:r>
              <a:rPr lang="en-US" sz="2000" dirty="0">
                <a:solidFill>
                  <a:schemeClr val="bg1"/>
                </a:solidFill>
              </a:rPr>
              <a:t>The words “</a:t>
            </a:r>
            <a:r>
              <a:rPr lang="en-US" sz="2000" b="1" dirty="0"/>
              <a:t>process</a:t>
            </a:r>
            <a:r>
              <a:rPr lang="en-US" sz="2000" dirty="0">
                <a:solidFill>
                  <a:schemeClr val="bg1"/>
                </a:solidFill>
              </a:rPr>
              <a:t>” and “</a:t>
            </a:r>
            <a:r>
              <a:rPr lang="en-US" sz="2000" b="1" dirty="0"/>
              <a:t>job</a:t>
            </a:r>
            <a:r>
              <a:rPr lang="en-US" sz="2000" dirty="0">
                <a:solidFill>
                  <a:schemeClr val="bg1"/>
                </a:solidFill>
              </a:rPr>
              <a:t>” are often used interchangeably in practice, but they are slightly different.</a:t>
            </a:r>
          </a:p>
        </p:txBody>
      </p:sp>
      <p:sp>
        <p:nvSpPr>
          <p:cNvPr id="29" name="Oval 28">
            <a:extLst>
              <a:ext uri="{FF2B5EF4-FFF2-40B4-BE49-F238E27FC236}">
                <a16:creationId xmlns:a16="http://schemas.microsoft.com/office/drawing/2014/main" id="{5E0BD064-D6BE-E1E3-649D-0D2CA9B0883D}"/>
              </a:ext>
              <a:ext uri="{C183D7F6-B498-43B3-948B-1728B52AA6E4}">
                <adec:decorative xmlns:adec="http://schemas.microsoft.com/office/drawing/2017/decorative" val="1"/>
              </a:ext>
            </a:extLst>
          </p:cNvPr>
          <p:cNvSpPr/>
          <p:nvPr/>
        </p:nvSpPr>
        <p:spPr>
          <a:xfrm>
            <a:off x="2164616" y="4811556"/>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Tree>
    <p:extLst>
      <p:ext uri="{BB962C8B-B14F-4D97-AF65-F5344CB8AC3E}">
        <p14:creationId xmlns:p14="http://schemas.microsoft.com/office/powerpoint/2010/main" val="14873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9"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Why Do We Need an OS?</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471015" y="16985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1"/>
                </a:solidFill>
              </a:rPr>
              <a:t>How to load a program</a:t>
            </a:r>
            <a:br>
              <a:rPr lang="en-US" sz="2000" b="1" dirty="0">
                <a:solidFill>
                  <a:schemeClr val="accent1"/>
                </a:solidFill>
              </a:rPr>
            </a:br>
            <a:r>
              <a:rPr lang="en-US" sz="2000" b="1" dirty="0">
                <a:solidFill>
                  <a:schemeClr val="accent1"/>
                </a:solidFill>
              </a:rPr>
              <a:t>onto a computer?</a:t>
            </a:r>
          </a:p>
          <a:p>
            <a:endParaRPr lang="en-US" dirty="0"/>
          </a:p>
          <a:p>
            <a:pPr marL="285750" indent="-285750">
              <a:buClr>
                <a:schemeClr val="accent1"/>
              </a:buClr>
              <a:buFont typeface="Arial" panose="020B0604020202020204" pitchFamily="34" charset="0"/>
              <a:buChar char="•"/>
            </a:pPr>
            <a:r>
              <a:rPr lang="en-US" dirty="0"/>
              <a:t>Mini-toggle switch per bit in</a:t>
            </a:r>
            <a:br>
              <a:rPr lang="en-US" dirty="0"/>
            </a:br>
            <a:r>
              <a:rPr lang="en-US" dirty="0"/>
              <a:t>the data register</a:t>
            </a:r>
          </a:p>
          <a:p>
            <a:pPr>
              <a:buClr>
                <a:schemeClr val="accent1"/>
              </a:buClr>
            </a:pPr>
            <a:endParaRPr lang="en-US" dirty="0"/>
          </a:p>
          <a:p>
            <a:pPr marL="285750" indent="-285750">
              <a:buClr>
                <a:schemeClr val="accent1"/>
              </a:buClr>
              <a:buFont typeface="Arial" panose="020B0604020202020204" pitchFamily="34" charset="0"/>
              <a:buChar char="•"/>
            </a:pPr>
            <a:r>
              <a:rPr lang="en-US" dirty="0"/>
              <a:t>Mini-toggle switch per bit in</a:t>
            </a:r>
            <a:br>
              <a:rPr lang="en-US" dirty="0"/>
            </a:br>
            <a:r>
              <a:rPr lang="en-US" dirty="0"/>
              <a:t>the address register</a:t>
            </a:r>
          </a:p>
          <a:p>
            <a:pPr>
              <a:buClr>
                <a:schemeClr val="accent1"/>
              </a:buClr>
            </a:pPr>
            <a:endParaRPr lang="en-US" dirty="0"/>
          </a:p>
          <a:p>
            <a:pPr marL="285750" indent="-285750">
              <a:buClr>
                <a:schemeClr val="accent1"/>
              </a:buClr>
              <a:buFont typeface="Arial" panose="020B0604020202020204" pitchFamily="34" charset="0"/>
              <a:buChar char="•"/>
            </a:pPr>
            <a:r>
              <a:rPr lang="en-US" dirty="0"/>
              <a:t>Button to load data from</a:t>
            </a:r>
            <a:br>
              <a:rPr lang="en-US" dirty="0"/>
            </a:br>
            <a:r>
              <a:rPr lang="en-US" dirty="0"/>
              <a:t>register into memory</a:t>
            </a:r>
          </a:p>
        </p:txBody>
      </p:sp>
      <p:sp>
        <p:nvSpPr>
          <p:cNvPr id="9" name="TextBox 8">
            <a:extLst>
              <a:ext uri="{FF2B5EF4-FFF2-40B4-BE49-F238E27FC236}">
                <a16:creationId xmlns:a16="http://schemas.microsoft.com/office/drawing/2014/main" id="{5AB9BDAE-9749-7DBA-9C4E-B6BCD2423286}"/>
              </a:ext>
            </a:extLst>
          </p:cNvPr>
          <p:cNvSpPr txBox="1"/>
          <p:nvPr/>
        </p:nvSpPr>
        <p:spPr>
          <a:xfrm>
            <a:off x="1432116" y="5653519"/>
            <a:ext cx="1708766" cy="442674"/>
          </a:xfrm>
          <a:prstGeom prst="roundRect">
            <a:avLst/>
          </a:prstGeom>
          <a:solidFill>
            <a:schemeClr val="tx2"/>
          </a:solidFill>
          <a:ln w="19050">
            <a:solidFill>
              <a:schemeClr val="bg1"/>
            </a:solidFill>
          </a:ln>
        </p:spPr>
        <p:txBody>
          <a:bodyPr wrap="square" lIns="182880" tIns="45720" rIns="182880" bIns="45720" rtlCol="0">
            <a:spAutoFit/>
          </a:bodyPr>
          <a:lstStyle/>
          <a:p>
            <a:pPr algn="ctr"/>
            <a:r>
              <a:rPr lang="en-US" sz="2000" dirty="0">
                <a:solidFill>
                  <a:schemeClr val="bg1"/>
                </a:solidFill>
              </a:rPr>
              <a:t>Altair 8800</a:t>
            </a:r>
          </a:p>
        </p:txBody>
      </p:sp>
    </p:spTree>
    <p:extLst>
      <p:ext uri="{BB962C8B-B14F-4D97-AF65-F5344CB8AC3E}">
        <p14:creationId xmlns:p14="http://schemas.microsoft.com/office/powerpoint/2010/main" val="17710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42A2-1914-17B2-4273-92CEEF38AD26}"/>
              </a:ext>
            </a:extLst>
          </p:cNvPr>
          <p:cNvSpPr>
            <a:spLocks noGrp="1"/>
          </p:cNvSpPr>
          <p:nvPr>
            <p:ph type="title"/>
          </p:nvPr>
        </p:nvSpPr>
        <p:spPr/>
        <p:txBody>
          <a:bodyPr/>
          <a:lstStyle/>
          <a:p>
            <a:r>
              <a:rPr lang="en-US" dirty="0"/>
              <a:t>Altair 8800</a:t>
            </a:r>
          </a:p>
        </p:txBody>
      </p:sp>
      <p:sp>
        <p:nvSpPr>
          <p:cNvPr id="4" name="Text Placeholder 2">
            <a:extLst>
              <a:ext uri="{FF2B5EF4-FFF2-40B4-BE49-F238E27FC236}">
                <a16:creationId xmlns:a16="http://schemas.microsoft.com/office/drawing/2014/main" id="{BB59C25D-859E-EAAD-3B5E-DA97865D8E8C}"/>
              </a:ext>
            </a:extLst>
          </p:cNvPr>
          <p:cNvSpPr txBox="1">
            <a:spLocks/>
          </p:cNvSpPr>
          <p:nvPr/>
        </p:nvSpPr>
        <p:spPr>
          <a:xfrm>
            <a:off x="1888958" y="1907481"/>
            <a:ext cx="8001000" cy="41960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Video team, please play the following video in its entirety: </a:t>
            </a:r>
            <a:r>
              <a:rPr lang="en-US" dirty="0">
                <a:hlinkClick r:id="rId3"/>
              </a:rPr>
              <a:t>https://youtu.be/EV1ki6LiEmg</a:t>
            </a:r>
            <a:r>
              <a:rPr lang="en-US" dirty="0"/>
              <a:t> </a:t>
            </a:r>
          </a:p>
          <a:p>
            <a:endParaRPr lang="en-US" sz="1800" dirty="0">
              <a:solidFill>
                <a:schemeClr val="bg1"/>
              </a:solidFill>
            </a:endParaRPr>
          </a:p>
          <a:p>
            <a:r>
              <a:rPr lang="en-US" sz="1800" dirty="0"/>
              <a:t>If the quality is high enough, please play full screen. If not, please insert the video into this slide.  </a:t>
            </a:r>
            <a:endParaRPr lang="en-US" sz="1800" dirty="0">
              <a:solidFill>
                <a:schemeClr val="bg1"/>
              </a:solidFill>
            </a:endParaRPr>
          </a:p>
        </p:txBody>
      </p:sp>
    </p:spTree>
    <p:extLst>
      <p:ext uri="{BB962C8B-B14F-4D97-AF65-F5344CB8AC3E}">
        <p14:creationId xmlns:p14="http://schemas.microsoft.com/office/powerpoint/2010/main" val="3502827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Why Do We Need an OS?</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471015" y="16985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1"/>
                </a:solidFill>
              </a:rPr>
              <a:t>How to Load a Program</a:t>
            </a:r>
            <a:br>
              <a:rPr lang="en-US" sz="2000" b="1" dirty="0">
                <a:solidFill>
                  <a:schemeClr val="accent1"/>
                </a:solidFill>
              </a:rPr>
            </a:br>
            <a:r>
              <a:rPr lang="en-US" sz="2000" b="1" dirty="0">
                <a:solidFill>
                  <a:schemeClr val="accent1"/>
                </a:solidFill>
              </a:rPr>
              <a:t>Onto a Computer?</a:t>
            </a:r>
          </a:p>
          <a:p>
            <a:endParaRPr lang="en-US" dirty="0"/>
          </a:p>
          <a:p>
            <a:pPr marL="285750" indent="-285750">
              <a:buClr>
                <a:schemeClr val="accent1"/>
              </a:buClr>
              <a:buFont typeface="Arial" panose="020B0604020202020204" pitchFamily="34" charset="0"/>
              <a:buChar char="•"/>
            </a:pPr>
            <a:r>
              <a:rPr lang="en-US" dirty="0"/>
              <a:t>Mini-toggle switch per bit in</a:t>
            </a:r>
            <a:br>
              <a:rPr lang="en-US" dirty="0"/>
            </a:br>
            <a:r>
              <a:rPr lang="en-US" dirty="0"/>
              <a:t>the data register</a:t>
            </a:r>
          </a:p>
          <a:p>
            <a:pPr>
              <a:buClr>
                <a:schemeClr val="accent1"/>
              </a:buClr>
            </a:pPr>
            <a:endParaRPr lang="en-US" dirty="0"/>
          </a:p>
          <a:p>
            <a:pPr marL="285750" indent="-285750">
              <a:buClr>
                <a:schemeClr val="accent1"/>
              </a:buClr>
              <a:buFont typeface="Arial" panose="020B0604020202020204" pitchFamily="34" charset="0"/>
              <a:buChar char="•"/>
            </a:pPr>
            <a:r>
              <a:rPr lang="en-US" dirty="0"/>
              <a:t>Mini-toggle switch per bit in</a:t>
            </a:r>
            <a:br>
              <a:rPr lang="en-US" dirty="0"/>
            </a:br>
            <a:r>
              <a:rPr lang="en-US" dirty="0"/>
              <a:t>the address register</a:t>
            </a:r>
          </a:p>
          <a:p>
            <a:pPr>
              <a:buClr>
                <a:schemeClr val="accent1"/>
              </a:buClr>
            </a:pPr>
            <a:endParaRPr lang="en-US" dirty="0"/>
          </a:p>
          <a:p>
            <a:pPr marL="285750" indent="-285750">
              <a:buClr>
                <a:schemeClr val="accent1"/>
              </a:buClr>
              <a:buFont typeface="Arial" panose="020B0604020202020204" pitchFamily="34" charset="0"/>
              <a:buChar char="•"/>
            </a:pPr>
            <a:r>
              <a:rPr lang="en-US" dirty="0"/>
              <a:t>Button to load data from</a:t>
            </a:r>
            <a:br>
              <a:rPr lang="en-US" dirty="0"/>
            </a:br>
            <a:r>
              <a:rPr lang="en-US" dirty="0"/>
              <a:t>register into memory</a:t>
            </a:r>
          </a:p>
        </p:txBody>
      </p:sp>
      <p:sp>
        <p:nvSpPr>
          <p:cNvPr id="9" name="TextBox 8">
            <a:extLst>
              <a:ext uri="{FF2B5EF4-FFF2-40B4-BE49-F238E27FC236}">
                <a16:creationId xmlns:a16="http://schemas.microsoft.com/office/drawing/2014/main" id="{5AB9BDAE-9749-7DBA-9C4E-B6BCD2423286}"/>
              </a:ext>
            </a:extLst>
          </p:cNvPr>
          <p:cNvSpPr txBox="1"/>
          <p:nvPr/>
        </p:nvSpPr>
        <p:spPr>
          <a:xfrm>
            <a:off x="1432116" y="5653519"/>
            <a:ext cx="1708766" cy="442674"/>
          </a:xfrm>
          <a:prstGeom prst="roundRect">
            <a:avLst/>
          </a:prstGeom>
          <a:solidFill>
            <a:schemeClr val="tx2"/>
          </a:solidFill>
          <a:ln w="19050">
            <a:solidFill>
              <a:schemeClr val="bg1"/>
            </a:solidFill>
          </a:ln>
        </p:spPr>
        <p:txBody>
          <a:bodyPr wrap="square" lIns="182880" tIns="45720" rIns="182880" bIns="45720" rtlCol="0">
            <a:spAutoFit/>
          </a:bodyPr>
          <a:lstStyle/>
          <a:p>
            <a:pPr algn="ctr"/>
            <a:r>
              <a:rPr lang="en-US" sz="2000" dirty="0">
                <a:solidFill>
                  <a:schemeClr val="bg1"/>
                </a:solidFill>
              </a:rPr>
              <a:t>Altair 8800</a:t>
            </a:r>
          </a:p>
        </p:txBody>
      </p:sp>
      <p:sp>
        <p:nvSpPr>
          <p:cNvPr id="3" name="Rounded Rectangle 2">
            <a:extLst>
              <a:ext uri="{FF2B5EF4-FFF2-40B4-BE49-F238E27FC236}">
                <a16:creationId xmlns:a16="http://schemas.microsoft.com/office/drawing/2014/main" id="{72C469DC-3028-DA52-AF42-8773C2789E0D}"/>
              </a:ext>
              <a:ext uri="{C183D7F6-B498-43B3-948B-1728B52AA6E4}">
                <adec:decorative xmlns:adec="http://schemas.microsoft.com/office/drawing/2017/decorative" val="0"/>
              </a:ext>
            </a:extLst>
          </p:cNvPr>
          <p:cNvSpPr/>
          <p:nvPr/>
        </p:nvSpPr>
        <p:spPr>
          <a:xfrm>
            <a:off x="4280389" y="1691799"/>
            <a:ext cx="3630967"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4"/>
                </a:solidFill>
              </a:rPr>
              <a:t>How to Access I/O</a:t>
            </a:r>
            <a:br>
              <a:rPr lang="en-US" sz="2000" b="1" dirty="0">
                <a:solidFill>
                  <a:schemeClr val="accent4"/>
                </a:solidFill>
              </a:rPr>
            </a:br>
            <a:r>
              <a:rPr lang="en-US" sz="2000" b="1" dirty="0">
                <a:solidFill>
                  <a:schemeClr val="accent4"/>
                </a:solidFill>
              </a:rPr>
              <a:t>Devices?</a:t>
            </a:r>
          </a:p>
          <a:p>
            <a:endParaRPr lang="en-US" dirty="0"/>
          </a:p>
          <a:p>
            <a:pPr marL="285750" indent="-285750">
              <a:buClr>
                <a:schemeClr val="accent4"/>
              </a:buClr>
              <a:buFont typeface="Arial" panose="020B0604020202020204" pitchFamily="34" charset="0"/>
              <a:buChar char="•"/>
            </a:pPr>
            <a:r>
              <a:rPr lang="en-US" b="1" dirty="0"/>
              <a:t>Uniform interface</a:t>
            </a:r>
            <a:r>
              <a:rPr lang="en-US" dirty="0"/>
              <a:t>: </a:t>
            </a:r>
            <a:br>
              <a:rPr lang="en-US" dirty="0"/>
            </a:br>
            <a:r>
              <a:rPr lang="en-US" dirty="0"/>
              <a:t>Use the same read and write routines</a:t>
            </a:r>
          </a:p>
          <a:p>
            <a:pPr>
              <a:buClr>
                <a:schemeClr val="accent1"/>
              </a:buClr>
            </a:pPr>
            <a:endParaRPr lang="en-US" dirty="0"/>
          </a:p>
          <a:p>
            <a:pPr marL="285750" indent="-285750">
              <a:buClr>
                <a:schemeClr val="accent4"/>
              </a:buClr>
              <a:buFont typeface="Arial" panose="020B0604020202020204" pitchFamily="34" charset="0"/>
              <a:buChar char="•"/>
            </a:pPr>
            <a:r>
              <a:rPr lang="en-US" b="1" dirty="0"/>
              <a:t>Safety</a:t>
            </a:r>
            <a:r>
              <a:rPr lang="en-US" dirty="0"/>
              <a:t>: </a:t>
            </a:r>
            <a:br>
              <a:rPr lang="en-US" dirty="0"/>
            </a:br>
            <a:r>
              <a:rPr lang="en-US" dirty="0"/>
              <a:t>Restrict access to</a:t>
            </a:r>
            <a:br>
              <a:rPr lang="en-US" dirty="0"/>
            </a:br>
            <a:r>
              <a:rPr lang="en-US" dirty="0"/>
              <a:t>read/write routines</a:t>
            </a:r>
          </a:p>
        </p:txBody>
      </p:sp>
      <p:sp>
        <p:nvSpPr>
          <p:cNvPr id="7" name="Rounded Rectangle 2">
            <a:extLst>
              <a:ext uri="{FF2B5EF4-FFF2-40B4-BE49-F238E27FC236}">
                <a16:creationId xmlns:a16="http://schemas.microsoft.com/office/drawing/2014/main" id="{0A6119D6-BED6-379F-D6A8-495320EEF1FB}"/>
              </a:ext>
              <a:ext uri="{C183D7F6-B498-43B3-948B-1728B52AA6E4}">
                <adec:decorative xmlns:adec="http://schemas.microsoft.com/office/drawing/2017/decorative" val="0"/>
              </a:ext>
            </a:extLst>
          </p:cNvPr>
          <p:cNvSpPr/>
          <p:nvPr/>
        </p:nvSpPr>
        <p:spPr>
          <a:xfrm>
            <a:off x="8089763" y="1691799"/>
            <a:ext cx="3630967" cy="4207122"/>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2"/>
                </a:solidFill>
              </a:rPr>
              <a:t>What About Running</a:t>
            </a:r>
            <a:br>
              <a:rPr lang="en-US" sz="2000" b="1" dirty="0">
                <a:solidFill>
                  <a:schemeClr val="accent2"/>
                </a:solidFill>
              </a:rPr>
            </a:br>
            <a:r>
              <a:rPr lang="en-US" sz="2000" b="1" dirty="0">
                <a:solidFill>
                  <a:schemeClr val="accent2"/>
                </a:solidFill>
              </a:rPr>
              <a:t>Multiple Programs?</a:t>
            </a:r>
          </a:p>
          <a:p>
            <a:endParaRPr lang="en-US" dirty="0"/>
          </a:p>
          <a:p>
            <a:pPr marL="285750" indent="-285750">
              <a:buClr>
                <a:schemeClr val="accent2"/>
              </a:buClr>
              <a:buFont typeface="Arial" panose="020B0604020202020204" pitchFamily="34" charset="0"/>
              <a:buChar char="•"/>
            </a:pPr>
            <a:r>
              <a:rPr lang="en-US" dirty="0"/>
              <a:t>Manage resources</a:t>
            </a:r>
          </a:p>
          <a:p>
            <a:pPr>
              <a:buClr>
                <a:schemeClr val="accent2"/>
              </a:buClr>
            </a:pPr>
            <a:endParaRPr lang="en-US" dirty="0"/>
          </a:p>
          <a:p>
            <a:pPr marL="285750" indent="-285750">
              <a:buClr>
                <a:schemeClr val="accent2"/>
              </a:buClr>
              <a:buFont typeface="Arial" panose="020B0604020202020204" pitchFamily="34" charset="0"/>
              <a:buChar char="•"/>
            </a:pPr>
            <a:r>
              <a:rPr lang="en-US" dirty="0"/>
              <a:t>Protect private info</a:t>
            </a:r>
          </a:p>
          <a:p>
            <a:pPr>
              <a:buClr>
                <a:schemeClr val="accent2"/>
              </a:buClr>
            </a:pPr>
            <a:endParaRPr lang="en-US" dirty="0"/>
          </a:p>
          <a:p>
            <a:pPr marL="285750" indent="-285750">
              <a:buClr>
                <a:schemeClr val="accent2"/>
              </a:buClr>
              <a:buFont typeface="Arial" panose="020B0604020202020204" pitchFamily="34" charset="0"/>
              <a:buChar char="•"/>
            </a:pPr>
            <a:r>
              <a:rPr lang="en-US" dirty="0"/>
              <a:t>Facilitate Interactions</a:t>
            </a:r>
          </a:p>
        </p:txBody>
      </p:sp>
    </p:spTree>
    <p:extLst>
      <p:ext uri="{BB962C8B-B14F-4D97-AF65-F5344CB8AC3E}">
        <p14:creationId xmlns:p14="http://schemas.microsoft.com/office/powerpoint/2010/main" val="304671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Where Does It Fit?</a:t>
            </a:r>
          </a:p>
        </p:txBody>
      </p:sp>
      <p:sp>
        <p:nvSpPr>
          <p:cNvPr id="23" name="TextBox 22">
            <a:extLst>
              <a:ext uri="{FF2B5EF4-FFF2-40B4-BE49-F238E27FC236}">
                <a16:creationId xmlns:a16="http://schemas.microsoft.com/office/drawing/2014/main" id="{C6E94370-9745-6019-2075-6673ED6693E6}"/>
              </a:ext>
              <a:ext uri="{C183D7F6-B498-43B3-948B-1728B52AA6E4}">
                <adec:decorative xmlns:adec="http://schemas.microsoft.com/office/drawing/2017/decorative" val="1"/>
              </a:ext>
            </a:extLst>
          </p:cNvPr>
          <p:cNvSpPr txBox="1"/>
          <p:nvPr/>
        </p:nvSpPr>
        <p:spPr>
          <a:xfrm>
            <a:off x="2512544" y="5555704"/>
            <a:ext cx="2045753" cy="215444"/>
          </a:xfrm>
          <a:prstGeom prst="rect">
            <a:avLst/>
          </a:prstGeom>
          <a:noFill/>
        </p:spPr>
        <p:txBody>
          <a:bodyPr wrap="none" rtlCol="0">
            <a:spAutoFit/>
          </a:bodyPr>
          <a:lstStyle/>
          <a:p>
            <a:pPr algn="r"/>
            <a:r>
              <a:rPr lang="de-DE" sz="800" dirty="0">
                <a:solidFill>
                  <a:schemeClr val="bg1"/>
                </a:solidFill>
              </a:rPr>
              <a:t>(Adapted from Tanenbaum &amp; Bos, 2015)</a:t>
            </a:r>
            <a:endParaRPr lang="en-US" sz="800" dirty="0">
              <a:solidFill>
                <a:schemeClr val="bg1"/>
              </a:solidFill>
            </a:endParaRPr>
          </a:p>
        </p:txBody>
      </p:sp>
      <p:sp>
        <p:nvSpPr>
          <p:cNvPr id="2" name="Rectangle 1">
            <a:extLst>
              <a:ext uri="{FF2B5EF4-FFF2-40B4-BE49-F238E27FC236}">
                <a16:creationId xmlns:a16="http://schemas.microsoft.com/office/drawing/2014/main" id="{E3039B47-0E6A-46CE-7B18-585AEE68B1A8}"/>
              </a:ext>
              <a:ext uri="{C183D7F6-B498-43B3-948B-1728B52AA6E4}">
                <adec:decorative xmlns:adec="http://schemas.microsoft.com/office/drawing/2017/decorative" val="1"/>
              </a:ext>
            </a:extLst>
          </p:cNvPr>
          <p:cNvSpPr/>
          <p:nvPr/>
        </p:nvSpPr>
        <p:spPr>
          <a:xfrm>
            <a:off x="1285708" y="2896293"/>
            <a:ext cx="3272589" cy="61863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3C0671-CA06-70EF-FB4A-3D63CD0C80B4}"/>
              </a:ext>
              <a:ext uri="{C183D7F6-B498-43B3-948B-1728B52AA6E4}">
                <adec:decorative xmlns:adec="http://schemas.microsoft.com/office/drawing/2017/decorative" val="1"/>
              </a:ext>
            </a:extLst>
          </p:cNvPr>
          <p:cNvSpPr/>
          <p:nvPr/>
        </p:nvSpPr>
        <p:spPr>
          <a:xfrm>
            <a:off x="1285708" y="3514924"/>
            <a:ext cx="3272589" cy="61863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10022"/>
                </a:solidFill>
              </a:rPr>
              <a:t>User interface program</a:t>
            </a:r>
          </a:p>
        </p:txBody>
      </p:sp>
      <p:sp>
        <p:nvSpPr>
          <p:cNvPr id="8" name="Rectangle 7">
            <a:extLst>
              <a:ext uri="{FF2B5EF4-FFF2-40B4-BE49-F238E27FC236}">
                <a16:creationId xmlns:a16="http://schemas.microsoft.com/office/drawing/2014/main" id="{1453BA1C-05FE-0B1E-16FC-9345E0F50587}"/>
              </a:ext>
              <a:ext uri="{C183D7F6-B498-43B3-948B-1728B52AA6E4}">
                <adec:decorative xmlns:adec="http://schemas.microsoft.com/office/drawing/2017/decorative" val="1"/>
              </a:ext>
            </a:extLst>
          </p:cNvPr>
          <p:cNvSpPr/>
          <p:nvPr/>
        </p:nvSpPr>
        <p:spPr>
          <a:xfrm>
            <a:off x="1285708" y="4133555"/>
            <a:ext cx="3272589" cy="61863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10022"/>
                </a:solidFill>
              </a:rPr>
              <a:t>Operating system</a:t>
            </a:r>
          </a:p>
        </p:txBody>
      </p:sp>
      <p:sp>
        <p:nvSpPr>
          <p:cNvPr id="9" name="Rectangle 8">
            <a:extLst>
              <a:ext uri="{FF2B5EF4-FFF2-40B4-BE49-F238E27FC236}">
                <a16:creationId xmlns:a16="http://schemas.microsoft.com/office/drawing/2014/main" id="{DB7E7A71-07D4-415C-073D-95728AFDA6E9}"/>
              </a:ext>
              <a:ext uri="{C183D7F6-B498-43B3-948B-1728B52AA6E4}">
                <adec:decorative xmlns:adec="http://schemas.microsoft.com/office/drawing/2017/decorative" val="1"/>
              </a:ext>
            </a:extLst>
          </p:cNvPr>
          <p:cNvSpPr/>
          <p:nvPr/>
        </p:nvSpPr>
        <p:spPr>
          <a:xfrm>
            <a:off x="1285708" y="4752186"/>
            <a:ext cx="3272589" cy="61863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EF6011D-C425-E20C-521A-A7A1582419C4}"/>
              </a:ext>
              <a:ext uri="{C183D7F6-B498-43B3-948B-1728B52AA6E4}">
                <adec:decorative xmlns:adec="http://schemas.microsoft.com/office/drawing/2017/decorative" val="1"/>
              </a:ext>
            </a:extLst>
          </p:cNvPr>
          <p:cNvSpPr/>
          <p:nvPr/>
        </p:nvSpPr>
        <p:spPr>
          <a:xfrm>
            <a:off x="1828801" y="3006682"/>
            <a:ext cx="396614" cy="397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C11123-933E-69D0-8D2B-ABECD6844A2F}"/>
              </a:ext>
              <a:ext uri="{C183D7F6-B498-43B3-948B-1728B52AA6E4}">
                <adec:decorative xmlns:adec="http://schemas.microsoft.com/office/drawing/2017/decorative" val="1"/>
              </a:ext>
            </a:extLst>
          </p:cNvPr>
          <p:cNvSpPr/>
          <p:nvPr/>
        </p:nvSpPr>
        <p:spPr>
          <a:xfrm>
            <a:off x="2700043" y="3006682"/>
            <a:ext cx="396614" cy="397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7E2FB46-4A64-08DC-1457-81FBFDCC7362}"/>
              </a:ext>
              <a:ext uri="{C183D7F6-B498-43B3-948B-1728B52AA6E4}">
                <adec:decorative xmlns:adec="http://schemas.microsoft.com/office/drawing/2017/decorative" val="1"/>
              </a:ext>
            </a:extLst>
          </p:cNvPr>
          <p:cNvSpPr/>
          <p:nvPr/>
        </p:nvSpPr>
        <p:spPr>
          <a:xfrm>
            <a:off x="3571285" y="3006682"/>
            <a:ext cx="396614" cy="397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Brace 3">
            <a:extLst>
              <a:ext uri="{FF2B5EF4-FFF2-40B4-BE49-F238E27FC236}">
                <a16:creationId xmlns:a16="http://schemas.microsoft.com/office/drawing/2014/main" id="{5497A2BE-F80B-7BD0-63CD-B9D74015EA70}"/>
              </a:ext>
              <a:ext uri="{C183D7F6-B498-43B3-948B-1728B52AA6E4}">
                <adec:decorative xmlns:adec="http://schemas.microsoft.com/office/drawing/2017/decorative" val="1"/>
              </a:ext>
            </a:extLst>
          </p:cNvPr>
          <p:cNvSpPr/>
          <p:nvPr/>
        </p:nvSpPr>
        <p:spPr>
          <a:xfrm>
            <a:off x="1102198" y="2892139"/>
            <a:ext cx="149058" cy="1224205"/>
          </a:xfrm>
          <a:prstGeom prst="leftBrace">
            <a:avLst/>
          </a:pr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9A79AB1B-92E4-1452-5865-509F30637BCE}"/>
              </a:ext>
              <a:ext uri="{C183D7F6-B498-43B3-948B-1728B52AA6E4}">
                <adec:decorative xmlns:adec="http://schemas.microsoft.com/office/drawing/2017/decorative" val="1"/>
              </a:ext>
            </a:extLst>
          </p:cNvPr>
          <p:cNvSpPr/>
          <p:nvPr/>
        </p:nvSpPr>
        <p:spPr>
          <a:xfrm>
            <a:off x="1102198" y="4152062"/>
            <a:ext cx="149058" cy="600123"/>
          </a:xfrm>
          <a:prstGeom prst="leftBrace">
            <a:avLst/>
          </a:pr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AFE77604-6015-4B28-3C4F-16EB16463A95}"/>
              </a:ext>
              <a:ext uri="{C183D7F6-B498-43B3-948B-1728B52AA6E4}">
                <adec:decorative xmlns:adec="http://schemas.microsoft.com/office/drawing/2017/decorative" val="1"/>
              </a:ext>
            </a:extLst>
          </p:cNvPr>
          <p:cNvSpPr/>
          <p:nvPr/>
        </p:nvSpPr>
        <p:spPr>
          <a:xfrm flipH="1">
            <a:off x="4646553" y="2892139"/>
            <a:ext cx="149058" cy="1832217"/>
          </a:xfrm>
          <a:prstGeom prst="leftBrace">
            <a:avLst/>
          </a:pr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CEF2604B-00F3-8674-D324-1978CEDC0DAF}"/>
              </a:ext>
              <a:ext uri="{C183D7F6-B498-43B3-948B-1728B52AA6E4}">
                <adec:decorative xmlns:adec="http://schemas.microsoft.com/office/drawing/2017/decorative" val="1"/>
              </a:ext>
            </a:extLst>
          </p:cNvPr>
          <p:cNvSpPr/>
          <p:nvPr/>
        </p:nvSpPr>
        <p:spPr>
          <a:xfrm flipH="1">
            <a:off x="4646553" y="4770694"/>
            <a:ext cx="149058" cy="600123"/>
          </a:xfrm>
          <a:prstGeom prst="leftBrace">
            <a:avLst/>
          </a:pr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A7FF2394-5A4E-5445-626F-55CE7053485A}"/>
              </a:ext>
            </a:extLst>
          </p:cNvPr>
          <p:cNvSpPr txBox="1"/>
          <p:nvPr/>
        </p:nvSpPr>
        <p:spPr>
          <a:xfrm>
            <a:off x="322489" y="3181076"/>
            <a:ext cx="787706" cy="646331"/>
          </a:xfrm>
          <a:prstGeom prst="rect">
            <a:avLst/>
          </a:prstGeom>
          <a:noFill/>
        </p:spPr>
        <p:txBody>
          <a:bodyPr wrap="square" rtlCol="0">
            <a:spAutoFit/>
          </a:bodyPr>
          <a:lstStyle/>
          <a:p>
            <a:pPr algn="r"/>
            <a:r>
              <a:rPr lang="en-US" dirty="0">
                <a:solidFill>
                  <a:schemeClr val="bg1"/>
                </a:solidFill>
              </a:rPr>
              <a:t>User mode</a:t>
            </a:r>
          </a:p>
        </p:txBody>
      </p:sp>
      <p:sp>
        <p:nvSpPr>
          <p:cNvPr id="18" name="TextBox 17">
            <a:extLst>
              <a:ext uri="{FF2B5EF4-FFF2-40B4-BE49-F238E27FC236}">
                <a16:creationId xmlns:a16="http://schemas.microsoft.com/office/drawing/2014/main" id="{1E93BFEB-2BC1-78A9-9262-82973B99722A}"/>
              </a:ext>
            </a:extLst>
          </p:cNvPr>
          <p:cNvSpPr txBox="1"/>
          <p:nvPr/>
        </p:nvSpPr>
        <p:spPr>
          <a:xfrm>
            <a:off x="202866" y="4128958"/>
            <a:ext cx="907329" cy="646331"/>
          </a:xfrm>
          <a:prstGeom prst="rect">
            <a:avLst/>
          </a:prstGeom>
          <a:noFill/>
        </p:spPr>
        <p:txBody>
          <a:bodyPr wrap="square" rtlCol="0">
            <a:spAutoFit/>
          </a:bodyPr>
          <a:lstStyle/>
          <a:p>
            <a:pPr algn="r"/>
            <a:r>
              <a:rPr lang="en-US" dirty="0">
                <a:solidFill>
                  <a:schemeClr val="bg1"/>
                </a:solidFill>
              </a:rPr>
              <a:t>Kernel mode</a:t>
            </a:r>
          </a:p>
        </p:txBody>
      </p:sp>
      <p:sp>
        <p:nvSpPr>
          <p:cNvPr id="19" name="TextBox 18">
            <a:extLst>
              <a:ext uri="{FF2B5EF4-FFF2-40B4-BE49-F238E27FC236}">
                <a16:creationId xmlns:a16="http://schemas.microsoft.com/office/drawing/2014/main" id="{73316A73-E389-5AD1-FFCF-6A363ED94A26}"/>
              </a:ext>
            </a:extLst>
          </p:cNvPr>
          <p:cNvSpPr txBox="1"/>
          <p:nvPr/>
        </p:nvSpPr>
        <p:spPr>
          <a:xfrm>
            <a:off x="4745146" y="3623582"/>
            <a:ext cx="1146318" cy="369332"/>
          </a:xfrm>
          <a:prstGeom prst="rect">
            <a:avLst/>
          </a:prstGeom>
          <a:noFill/>
        </p:spPr>
        <p:txBody>
          <a:bodyPr wrap="square" rtlCol="0">
            <a:spAutoFit/>
          </a:bodyPr>
          <a:lstStyle/>
          <a:p>
            <a:r>
              <a:rPr lang="en-US" dirty="0">
                <a:solidFill>
                  <a:schemeClr val="bg1"/>
                </a:solidFill>
              </a:rPr>
              <a:t>Software</a:t>
            </a:r>
          </a:p>
        </p:txBody>
      </p:sp>
      <p:sp>
        <p:nvSpPr>
          <p:cNvPr id="20" name="TextBox 19">
            <a:extLst>
              <a:ext uri="{FF2B5EF4-FFF2-40B4-BE49-F238E27FC236}">
                <a16:creationId xmlns:a16="http://schemas.microsoft.com/office/drawing/2014/main" id="{F8B10D69-6530-A6AE-CD8E-C8C081F4DCFB}"/>
              </a:ext>
            </a:extLst>
          </p:cNvPr>
          <p:cNvSpPr txBox="1"/>
          <p:nvPr/>
        </p:nvSpPr>
        <p:spPr>
          <a:xfrm>
            <a:off x="4745146" y="4886090"/>
            <a:ext cx="1374918" cy="369332"/>
          </a:xfrm>
          <a:prstGeom prst="rect">
            <a:avLst/>
          </a:prstGeom>
          <a:noFill/>
        </p:spPr>
        <p:txBody>
          <a:bodyPr wrap="square" rtlCol="0">
            <a:spAutoFit/>
          </a:bodyPr>
          <a:lstStyle/>
          <a:p>
            <a:r>
              <a:rPr lang="en-US" dirty="0">
                <a:solidFill>
                  <a:schemeClr val="bg1"/>
                </a:solidFill>
              </a:rPr>
              <a:t>Hardware</a:t>
            </a:r>
          </a:p>
        </p:txBody>
      </p:sp>
      <p:sp>
        <p:nvSpPr>
          <p:cNvPr id="24" name="TextBox 23">
            <a:extLst>
              <a:ext uri="{FF2B5EF4-FFF2-40B4-BE49-F238E27FC236}">
                <a16:creationId xmlns:a16="http://schemas.microsoft.com/office/drawing/2014/main" id="{AC385B3B-2D52-FC4A-30B0-A166A52F3AFA}"/>
              </a:ext>
            </a:extLst>
          </p:cNvPr>
          <p:cNvSpPr txBox="1"/>
          <p:nvPr/>
        </p:nvSpPr>
        <p:spPr>
          <a:xfrm>
            <a:off x="1527584" y="1981991"/>
            <a:ext cx="999048" cy="646331"/>
          </a:xfrm>
          <a:prstGeom prst="rect">
            <a:avLst/>
          </a:prstGeom>
          <a:noFill/>
        </p:spPr>
        <p:txBody>
          <a:bodyPr wrap="square" rtlCol="0">
            <a:spAutoFit/>
          </a:bodyPr>
          <a:lstStyle/>
          <a:p>
            <a:pPr algn="ctr"/>
            <a:r>
              <a:rPr lang="en-US" dirty="0">
                <a:solidFill>
                  <a:schemeClr val="bg1"/>
                </a:solidFill>
              </a:rPr>
              <a:t>Web browser</a:t>
            </a:r>
          </a:p>
        </p:txBody>
      </p:sp>
      <p:sp>
        <p:nvSpPr>
          <p:cNvPr id="25" name="TextBox 24">
            <a:extLst>
              <a:ext uri="{FF2B5EF4-FFF2-40B4-BE49-F238E27FC236}">
                <a16:creationId xmlns:a16="http://schemas.microsoft.com/office/drawing/2014/main" id="{F87EED14-B862-954B-BFE1-A9967F9638F5}"/>
              </a:ext>
            </a:extLst>
          </p:cNvPr>
          <p:cNvSpPr txBox="1"/>
          <p:nvPr/>
        </p:nvSpPr>
        <p:spPr>
          <a:xfrm>
            <a:off x="2398826" y="1981991"/>
            <a:ext cx="999048" cy="646331"/>
          </a:xfrm>
          <a:prstGeom prst="rect">
            <a:avLst/>
          </a:prstGeom>
          <a:noFill/>
        </p:spPr>
        <p:txBody>
          <a:bodyPr wrap="square" rtlCol="0">
            <a:spAutoFit/>
          </a:bodyPr>
          <a:lstStyle/>
          <a:p>
            <a:pPr algn="ctr"/>
            <a:r>
              <a:rPr lang="en-US" dirty="0">
                <a:solidFill>
                  <a:schemeClr val="bg1"/>
                </a:solidFill>
              </a:rPr>
              <a:t>Email reader</a:t>
            </a:r>
          </a:p>
        </p:txBody>
      </p:sp>
      <p:sp>
        <p:nvSpPr>
          <p:cNvPr id="26" name="TextBox 25">
            <a:extLst>
              <a:ext uri="{FF2B5EF4-FFF2-40B4-BE49-F238E27FC236}">
                <a16:creationId xmlns:a16="http://schemas.microsoft.com/office/drawing/2014/main" id="{03AD3BDA-0E1A-99DF-A0E4-ACE1340AC366}"/>
              </a:ext>
            </a:extLst>
          </p:cNvPr>
          <p:cNvSpPr txBox="1"/>
          <p:nvPr/>
        </p:nvSpPr>
        <p:spPr>
          <a:xfrm>
            <a:off x="3270068" y="1981991"/>
            <a:ext cx="999048" cy="646331"/>
          </a:xfrm>
          <a:prstGeom prst="rect">
            <a:avLst/>
          </a:prstGeom>
          <a:noFill/>
        </p:spPr>
        <p:txBody>
          <a:bodyPr wrap="square" rtlCol="0">
            <a:spAutoFit/>
          </a:bodyPr>
          <a:lstStyle/>
          <a:p>
            <a:pPr algn="ctr"/>
            <a:r>
              <a:rPr lang="en-US" dirty="0">
                <a:solidFill>
                  <a:schemeClr val="bg1"/>
                </a:solidFill>
              </a:rPr>
              <a:t>Music player</a:t>
            </a:r>
          </a:p>
        </p:txBody>
      </p:sp>
      <p:cxnSp>
        <p:nvCxnSpPr>
          <p:cNvPr id="13" name="Straight Arrow Connector 12">
            <a:extLst>
              <a:ext uri="{FF2B5EF4-FFF2-40B4-BE49-F238E27FC236}">
                <a16:creationId xmlns:a16="http://schemas.microsoft.com/office/drawing/2014/main" id="{CE3E53D4-D334-A45E-634D-11BBEAC42401}"/>
              </a:ext>
              <a:ext uri="{C183D7F6-B498-43B3-948B-1728B52AA6E4}">
                <adec:decorative xmlns:adec="http://schemas.microsoft.com/office/drawing/2017/decorative" val="1"/>
              </a:ext>
            </a:extLst>
          </p:cNvPr>
          <p:cNvCxnSpPr>
            <a:stCxn id="24" idx="2"/>
            <a:endCxn id="3" idx="0"/>
          </p:cNvCxnSpPr>
          <p:nvPr/>
        </p:nvCxnSpPr>
        <p:spPr>
          <a:xfrm>
            <a:off x="2027108" y="2628322"/>
            <a:ext cx="0" cy="37836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4A0C67E-2460-318F-B46A-9564288A0124}"/>
              </a:ext>
              <a:ext uri="{C183D7F6-B498-43B3-948B-1728B52AA6E4}">
                <adec:decorative xmlns:adec="http://schemas.microsoft.com/office/drawing/2017/decorative" val="1"/>
              </a:ext>
            </a:extLst>
          </p:cNvPr>
          <p:cNvCxnSpPr>
            <a:cxnSpLocks/>
            <a:stCxn id="25" idx="2"/>
            <a:endCxn id="11" idx="0"/>
          </p:cNvCxnSpPr>
          <p:nvPr/>
        </p:nvCxnSpPr>
        <p:spPr>
          <a:xfrm>
            <a:off x="2898350" y="2628322"/>
            <a:ext cx="0" cy="37836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90EC6B3-CB9C-87F6-3E85-FFB66EAACDA1}"/>
              </a:ext>
              <a:ext uri="{C183D7F6-B498-43B3-948B-1728B52AA6E4}">
                <adec:decorative xmlns:adec="http://schemas.microsoft.com/office/drawing/2017/decorative" val="1"/>
              </a:ext>
            </a:extLst>
          </p:cNvPr>
          <p:cNvCxnSpPr>
            <a:cxnSpLocks/>
            <a:stCxn id="26" idx="2"/>
            <a:endCxn id="12" idx="0"/>
          </p:cNvCxnSpPr>
          <p:nvPr/>
        </p:nvCxnSpPr>
        <p:spPr>
          <a:xfrm>
            <a:off x="3769592" y="2628322"/>
            <a:ext cx="0" cy="37836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840829"/>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SLIDE_COUNT" val="14"/>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PROJECT_OPEN" val="1"/>
  <p:tag name="ARTICULATE_USED_PAGE_ORIENTATION" val="1"/>
  <p:tag name="ARTICULATE_USED_PAGE_SIZE" val="7"/>
</p:tagLst>
</file>

<file path=ppt/theme/theme1.xml><?xml version="1.0" encoding="utf-8"?>
<a:theme xmlns:a="http://schemas.openxmlformats.org/drawingml/2006/main" name="Base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17108</TotalTime>
  <Words>5087</Words>
  <Application>Microsoft Office PowerPoint</Application>
  <PresentationFormat>Widescreen</PresentationFormat>
  <Paragraphs>666</Paragraphs>
  <Slides>37</Slides>
  <Notes>32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37</vt:i4>
      </vt:variant>
    </vt:vector>
  </HeadingPairs>
  <TitlesOfParts>
    <vt:vector size="42" baseType="lpstr">
      <vt:lpstr>Arial</vt:lpstr>
      <vt:lpstr>Arial Black</vt:lpstr>
      <vt:lpstr>Calibri</vt:lpstr>
      <vt:lpstr>Base Slides</vt:lpstr>
      <vt:lpstr>Custom Slides</vt:lpstr>
      <vt:lpstr>Introduction to Operating Systems</vt:lpstr>
      <vt:lpstr>Welcome!</vt:lpstr>
      <vt:lpstr>Goals</vt:lpstr>
      <vt:lpstr>Terminology</vt:lpstr>
      <vt:lpstr>Terminology</vt:lpstr>
      <vt:lpstr>Why Do We Need an OS?</vt:lpstr>
      <vt:lpstr>Altair 8800</vt:lpstr>
      <vt:lpstr>Why Do We Need an OS?</vt:lpstr>
      <vt:lpstr>Where Does It Fit?</vt:lpstr>
      <vt:lpstr>What Is the  OS’s Job?</vt:lpstr>
      <vt:lpstr>OS as a Resource Manager</vt:lpstr>
      <vt:lpstr>OS as a Resource Manager</vt:lpstr>
      <vt:lpstr>What Is the  OS’s Job?</vt:lpstr>
      <vt:lpstr>OS as an Extended Machine</vt:lpstr>
      <vt:lpstr>OS as an Extended Machine</vt:lpstr>
      <vt:lpstr>What the OS Is Not</vt:lpstr>
      <vt:lpstr>OS Zoo?</vt:lpstr>
      <vt:lpstr>Operating System Generations</vt:lpstr>
      <vt:lpstr>Generation 1: Vacuum Tubes and Plugboards</vt:lpstr>
      <vt:lpstr>Generation 1: Vacuum Tubes and Plugboards</vt:lpstr>
      <vt:lpstr>Generation 1: Vacuum Tubes and Plugboards</vt:lpstr>
      <vt:lpstr>Generation 2: Transistors and Batch Systems</vt:lpstr>
      <vt:lpstr>Generation 2: Transistors and Batch Systems</vt:lpstr>
      <vt:lpstr>Generation 2: Transistors and Batch Systems</vt:lpstr>
      <vt:lpstr>Generation 2: Transistors and Batch Systems</vt:lpstr>
      <vt:lpstr>Generation 2: Transistors and Batch Systems</vt:lpstr>
      <vt:lpstr>Generation 2: Transistors and Batch Systems</vt:lpstr>
      <vt:lpstr>Generation 3: Ics and Multiprogramming</vt:lpstr>
      <vt:lpstr>Generation 3: Ics and Multiprogramming</vt:lpstr>
      <vt:lpstr>Operating System Generations</vt:lpstr>
      <vt:lpstr>Ontogeny Recapitulates Phylogeny?</vt:lpstr>
      <vt:lpstr>3D Virtual Social Spaces &amp; OS</vt:lpstr>
      <vt:lpstr>Takeaways</vt:lpstr>
      <vt:lpstr>Thank You For Watching</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Gomes de Siqueira,Alexandre</cp:lastModifiedBy>
  <cp:revision>379</cp:revision>
  <dcterms:created xsi:type="dcterms:W3CDTF">2017-06-08T19:59:47Z</dcterms:created>
  <dcterms:modified xsi:type="dcterms:W3CDTF">2023-09-05T11:15:28Z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74FE2410-302F-43A3-9D04-2FBB563A5FD6</vt:lpwstr>
  </property>
  <property fmtid="{D5CDD505-2E9C-101B-9397-08002B2CF9AE}" pid="3" name="ArticulatePath">
    <vt:lpwstr>Hospitality_Template</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\\Mac\Dropbox\Hospitality_Template.ppta</vt:lpwstr>
  </property>
</Properties>
</file>